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632" r:id="rId2"/>
    <p:sldId id="472" r:id="rId3"/>
    <p:sldId id="618" r:id="rId4"/>
    <p:sldId id="668" r:id="rId5"/>
    <p:sldId id="631" r:id="rId6"/>
    <p:sldId id="684" r:id="rId7"/>
    <p:sldId id="658" r:id="rId8"/>
    <p:sldId id="637" r:id="rId9"/>
    <p:sldId id="646" r:id="rId10"/>
    <p:sldId id="692" r:id="rId11"/>
    <p:sldId id="665" r:id="rId12"/>
    <p:sldId id="664" r:id="rId13"/>
    <p:sldId id="567" r:id="rId14"/>
    <p:sldId id="682" r:id="rId15"/>
    <p:sldId id="691" r:id="rId16"/>
    <p:sldId id="693" r:id="rId17"/>
    <p:sldId id="686" r:id="rId18"/>
    <p:sldId id="685" r:id="rId19"/>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40">
          <p15:clr>
            <a:srgbClr val="A4A3A4"/>
          </p15:clr>
        </p15:guide>
        <p15:guide id="2" orient="horz" pos="499">
          <p15:clr>
            <a:srgbClr val="A4A3A4"/>
          </p15:clr>
        </p15:guide>
        <p15:guide id="3" pos="14271">
          <p15:clr>
            <a:srgbClr val="A4A3A4"/>
          </p15:clr>
        </p15:guide>
        <p15:guide id="4" pos="7677">
          <p15:clr>
            <a:srgbClr val="A4A3A4"/>
          </p15:clr>
        </p15:guide>
        <p15:guide id="5" pos="10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E2731"/>
    <a:srgbClr val="B78B02"/>
    <a:srgbClr val="D09E02"/>
    <a:srgbClr val="F10F21"/>
    <a:srgbClr val="DEA9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625CD4-4FCE-4663-9C8D-420AE6204512}" v="22" dt="2023-10-17T09:58:35.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56" autoAdjust="0"/>
    <p:restoredTop sz="95499" autoAdjust="0"/>
  </p:normalViewPr>
  <p:slideViewPr>
    <p:cSldViewPr snapToGrid="0" snapToObjects="1">
      <p:cViewPr varScale="1">
        <p:scale>
          <a:sx n="20" d="100"/>
          <a:sy n="20" d="100"/>
        </p:scale>
        <p:origin x="964" y="76"/>
      </p:cViewPr>
      <p:guideLst>
        <p:guide orient="horz" pos="8140"/>
        <p:guide orient="horz" pos="499"/>
        <p:guide pos="14271"/>
        <p:guide pos="7677"/>
        <p:guide pos="10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94CB2D-72F5-5C4E-93D3-E8E8F059BBA5}" type="datetimeFigureOut">
              <a:rPr lang="en-US" smtClean="0"/>
              <a:t>5/9/2024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849E0F-067E-034A-A3D7-0C57F78FBA91}" type="slidenum">
              <a:rPr lang="en-US" smtClean="0"/>
              <a:t>‹#›</a:t>
            </a:fld>
            <a:endParaRPr lang="en-US"/>
          </a:p>
        </p:txBody>
      </p:sp>
    </p:spTree>
    <p:extLst>
      <p:ext uri="{BB962C8B-B14F-4D97-AF65-F5344CB8AC3E}">
        <p14:creationId xmlns:p14="http://schemas.microsoft.com/office/powerpoint/2010/main" val="382799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Raleway"/>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Raleway"/>
              </a:defRPr>
            </a:lvl1pPr>
          </a:lstStyle>
          <a:p>
            <a:fld id="{EFC10EE1-B198-C942-8235-326C972CBB30}" type="datetimeFigureOut">
              <a:rPr lang="en-US" smtClean="0"/>
              <a:pPr/>
              <a:t>5/9/2024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Raleway"/>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Raleway"/>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Raleway"/>
        <a:ea typeface="+mn-ea"/>
        <a:cs typeface="+mn-cs"/>
      </a:defRPr>
    </a:lvl1pPr>
    <a:lvl2pPr marL="914217" algn="l" defTabSz="914217" rtl="0" eaLnBrk="1" latinLnBrk="0" hangingPunct="1">
      <a:defRPr sz="2400" kern="1200">
        <a:solidFill>
          <a:schemeClr val="tx1"/>
        </a:solidFill>
        <a:latin typeface="Raleway"/>
        <a:ea typeface="+mn-ea"/>
        <a:cs typeface="+mn-cs"/>
      </a:defRPr>
    </a:lvl2pPr>
    <a:lvl3pPr marL="1828434" algn="l" defTabSz="914217" rtl="0" eaLnBrk="1" latinLnBrk="0" hangingPunct="1">
      <a:defRPr sz="2400" kern="1200">
        <a:solidFill>
          <a:schemeClr val="tx1"/>
        </a:solidFill>
        <a:latin typeface="Raleway"/>
        <a:ea typeface="+mn-ea"/>
        <a:cs typeface="+mn-cs"/>
      </a:defRPr>
    </a:lvl3pPr>
    <a:lvl4pPr marL="2742651" algn="l" defTabSz="914217" rtl="0" eaLnBrk="1" latinLnBrk="0" hangingPunct="1">
      <a:defRPr sz="2400" kern="1200">
        <a:solidFill>
          <a:schemeClr val="tx1"/>
        </a:solidFill>
        <a:latin typeface="Raleway"/>
        <a:ea typeface="+mn-ea"/>
        <a:cs typeface="+mn-cs"/>
      </a:defRPr>
    </a:lvl4pPr>
    <a:lvl5pPr marL="3656868" algn="l" defTabSz="914217" rtl="0" eaLnBrk="1" latinLnBrk="0" hangingPunct="1">
      <a:defRPr sz="2400" kern="1200">
        <a:solidFill>
          <a:schemeClr val="tx1"/>
        </a:solidFill>
        <a:latin typeface="Raleway"/>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a:t>Presentations</a:t>
            </a:r>
            <a:r>
              <a:rPr lang="pt-PT" dirty="0"/>
              <a:t>: </a:t>
            </a:r>
            <a:r>
              <a:rPr lang="pt-PT" dirty="0" err="1"/>
              <a:t>That´s</a:t>
            </a:r>
            <a:r>
              <a:rPr lang="pt-PT" dirty="0"/>
              <a:t> a </a:t>
            </a:r>
            <a:r>
              <a:rPr lang="pt-PT" dirty="0" err="1"/>
              <a:t>draft</a:t>
            </a:r>
            <a:r>
              <a:rPr lang="pt-PT" dirty="0"/>
              <a:t> </a:t>
            </a:r>
            <a:r>
              <a:rPr lang="pt-PT" dirty="0" err="1"/>
              <a:t>about</a:t>
            </a:r>
            <a:r>
              <a:rPr lang="pt-PT" dirty="0"/>
              <a:t> </a:t>
            </a:r>
            <a:r>
              <a:rPr lang="pt-PT" dirty="0" err="1"/>
              <a:t>what</a:t>
            </a:r>
            <a:r>
              <a:rPr lang="pt-PT" dirty="0"/>
              <a:t> </a:t>
            </a:r>
            <a:r>
              <a:rPr lang="pt-PT" dirty="0" err="1"/>
              <a:t>is</a:t>
            </a:r>
            <a:r>
              <a:rPr lang="pt-PT" dirty="0"/>
              <a:t> </a:t>
            </a:r>
            <a:r>
              <a:rPr lang="pt-PT" dirty="0" err="1"/>
              <a:t>going</a:t>
            </a:r>
            <a:r>
              <a:rPr lang="pt-PT" dirty="0"/>
              <a:t> to </a:t>
            </a:r>
            <a:r>
              <a:rPr lang="pt-PT" dirty="0" err="1"/>
              <a:t>be</a:t>
            </a:r>
            <a:r>
              <a:rPr lang="pt-PT" dirty="0"/>
              <a:t> </a:t>
            </a:r>
            <a:r>
              <a:rPr lang="pt-PT" dirty="0" err="1"/>
              <a:t>the</a:t>
            </a:r>
            <a:r>
              <a:rPr lang="pt-PT" dirty="0"/>
              <a:t> </a:t>
            </a:r>
            <a:r>
              <a:rPr lang="pt-PT" dirty="0" err="1"/>
              <a:t>project´s</a:t>
            </a:r>
            <a:r>
              <a:rPr lang="pt-PT" dirty="0"/>
              <a:t> </a:t>
            </a:r>
            <a:r>
              <a:rPr lang="pt-PT" dirty="0" err="1"/>
              <a:t>handbook</a:t>
            </a:r>
            <a:r>
              <a:rPr lang="pt-PT" dirty="0"/>
              <a:t>. </a:t>
            </a:r>
            <a:r>
              <a:rPr lang="pt-PT" dirty="0" err="1"/>
              <a:t>The</a:t>
            </a:r>
            <a:r>
              <a:rPr lang="pt-PT" dirty="0"/>
              <a:t> visual </a:t>
            </a:r>
            <a:r>
              <a:rPr lang="pt-PT" dirty="0" err="1"/>
              <a:t>identity</a:t>
            </a:r>
            <a:r>
              <a:rPr lang="pt-PT" dirty="0"/>
              <a:t> </a:t>
            </a:r>
            <a:r>
              <a:rPr lang="pt-PT" dirty="0" err="1"/>
              <a:t>is</a:t>
            </a:r>
            <a:r>
              <a:rPr lang="pt-PT" dirty="0"/>
              <a:t> </a:t>
            </a:r>
            <a:r>
              <a:rPr lang="pt-PT" dirty="0" err="1"/>
              <a:t>this</a:t>
            </a:r>
            <a:r>
              <a:rPr lang="pt-PT" dirty="0"/>
              <a:t> </a:t>
            </a:r>
            <a:r>
              <a:rPr lang="pt-PT" dirty="0" err="1"/>
              <a:t>one</a:t>
            </a:r>
            <a:r>
              <a:rPr lang="pt-PT" dirty="0"/>
              <a:t>, </a:t>
            </a:r>
            <a:r>
              <a:rPr lang="pt-PT" dirty="0" err="1"/>
              <a:t>if</a:t>
            </a:r>
            <a:r>
              <a:rPr lang="pt-PT" dirty="0"/>
              <a:t> </a:t>
            </a:r>
            <a:r>
              <a:rPr lang="pt-PT" dirty="0" err="1"/>
              <a:t>there</a:t>
            </a:r>
            <a:r>
              <a:rPr lang="pt-PT" dirty="0"/>
              <a:t> are </a:t>
            </a:r>
            <a:r>
              <a:rPr lang="pt-PT" dirty="0" err="1"/>
              <a:t>any</a:t>
            </a:r>
            <a:r>
              <a:rPr lang="pt-PT" dirty="0"/>
              <a:t> </a:t>
            </a:r>
            <a:r>
              <a:rPr lang="pt-PT" dirty="0" err="1"/>
              <a:t>suggestions</a:t>
            </a:r>
            <a:r>
              <a:rPr lang="pt-PT" dirty="0"/>
              <a:t>, </a:t>
            </a:r>
            <a:r>
              <a:rPr lang="pt-PT" dirty="0" err="1"/>
              <a:t>they</a:t>
            </a:r>
            <a:r>
              <a:rPr lang="pt-PT" dirty="0"/>
              <a:t> can </a:t>
            </a:r>
            <a:r>
              <a:rPr lang="pt-PT" dirty="0" err="1"/>
              <a:t>feel</a:t>
            </a:r>
            <a:r>
              <a:rPr lang="pt-PT" dirty="0"/>
              <a:t> free to </a:t>
            </a:r>
            <a:r>
              <a:rPr lang="pt-PT" dirty="0" err="1"/>
              <a:t>tell</a:t>
            </a:r>
            <a:r>
              <a:rPr lang="pt-PT" dirty="0"/>
              <a:t> </a:t>
            </a:r>
            <a:r>
              <a:rPr lang="pt-PT" dirty="0" err="1"/>
              <a:t>us</a:t>
            </a:r>
            <a:r>
              <a:rPr lang="pt-PT" dirty="0"/>
              <a:t>. </a:t>
            </a:r>
            <a:r>
              <a:rPr lang="pt-PT" dirty="0" err="1"/>
              <a:t>The</a:t>
            </a:r>
            <a:r>
              <a:rPr lang="pt-PT" dirty="0"/>
              <a:t> </a:t>
            </a:r>
            <a:r>
              <a:rPr lang="pt-PT" dirty="0" err="1"/>
              <a:t>handbook</a:t>
            </a:r>
            <a:r>
              <a:rPr lang="pt-PT" dirty="0"/>
              <a:t> </a:t>
            </a:r>
            <a:r>
              <a:rPr lang="pt-PT" dirty="0" err="1"/>
              <a:t>is</a:t>
            </a:r>
            <a:r>
              <a:rPr lang="pt-PT" dirty="0"/>
              <a:t> a operacional </a:t>
            </a:r>
            <a:r>
              <a:rPr lang="pt-PT" dirty="0" err="1"/>
              <a:t>summarization</a:t>
            </a:r>
            <a:r>
              <a:rPr lang="pt-PT" dirty="0"/>
              <a:t> </a:t>
            </a:r>
            <a:r>
              <a:rPr lang="pt-PT" dirty="0" err="1"/>
              <a:t>of</a:t>
            </a:r>
            <a:r>
              <a:rPr lang="pt-PT" dirty="0"/>
              <a:t> </a:t>
            </a:r>
            <a:r>
              <a:rPr lang="pt-PT" dirty="0" err="1"/>
              <a:t>what</a:t>
            </a:r>
            <a:r>
              <a:rPr lang="pt-PT" dirty="0"/>
              <a:t> </a:t>
            </a:r>
            <a:r>
              <a:rPr lang="pt-PT" dirty="0" err="1"/>
              <a:t>the</a:t>
            </a:r>
            <a:r>
              <a:rPr lang="pt-PT" dirty="0"/>
              <a:t> </a:t>
            </a:r>
            <a:r>
              <a:rPr lang="pt-PT" dirty="0" err="1"/>
              <a:t>project</a:t>
            </a:r>
            <a:r>
              <a:rPr lang="pt-PT" dirty="0"/>
              <a:t> </a:t>
            </a:r>
            <a:r>
              <a:rPr lang="pt-PT" dirty="0" err="1"/>
              <a:t>is</a:t>
            </a:r>
            <a:r>
              <a:rPr lang="pt-PT" dirty="0"/>
              <a:t>. Bruno </a:t>
            </a:r>
            <a:r>
              <a:rPr lang="pt-PT" dirty="0" err="1"/>
              <a:t>will</a:t>
            </a:r>
            <a:r>
              <a:rPr lang="pt-PT" dirty="0"/>
              <a:t> </a:t>
            </a:r>
            <a:r>
              <a:rPr lang="pt-PT" dirty="0" err="1"/>
              <a:t>introduce</a:t>
            </a:r>
            <a:r>
              <a:rPr lang="pt-PT" dirty="0"/>
              <a:t> </a:t>
            </a:r>
            <a:r>
              <a:rPr lang="pt-PT" dirty="0" err="1"/>
              <a:t>himself</a:t>
            </a:r>
            <a:r>
              <a:rPr lang="pt-PT" dirty="0"/>
              <a:t>. </a:t>
            </a:r>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19965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t>2</a:t>
            </a:fld>
            <a:endParaRPr lang="en-US" dirty="0"/>
          </a:p>
        </p:txBody>
      </p:sp>
    </p:spTree>
    <p:extLst>
      <p:ext uri="{BB962C8B-B14F-4D97-AF65-F5344CB8AC3E}">
        <p14:creationId xmlns:p14="http://schemas.microsoft.com/office/powerpoint/2010/main" val="358780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a:t>Project´s</a:t>
            </a:r>
            <a:r>
              <a:rPr lang="pt-PT" dirty="0"/>
              <a:t> </a:t>
            </a:r>
            <a:r>
              <a:rPr lang="pt-PT" dirty="0" err="1"/>
              <a:t>technical</a:t>
            </a:r>
            <a:r>
              <a:rPr lang="pt-PT" dirty="0"/>
              <a:t> </a:t>
            </a:r>
            <a:r>
              <a:rPr lang="pt-PT" dirty="0" err="1"/>
              <a:t>informartions</a:t>
            </a:r>
            <a:r>
              <a:rPr lang="pt-PT" dirty="0"/>
              <a:t> (</a:t>
            </a:r>
            <a:r>
              <a:rPr lang="pt-PT" dirty="0" err="1"/>
              <a:t>Change</a:t>
            </a:r>
            <a:r>
              <a:rPr lang="pt-PT" dirty="0"/>
              <a:t> </a:t>
            </a:r>
            <a:r>
              <a:rPr lang="pt-PT" dirty="0" err="1"/>
              <a:t>the</a:t>
            </a:r>
            <a:r>
              <a:rPr lang="pt-PT" dirty="0"/>
              <a:t> </a:t>
            </a:r>
            <a:r>
              <a:rPr lang="pt-PT" dirty="0" err="1"/>
              <a:t>logotypes</a:t>
            </a:r>
            <a:r>
              <a:rPr lang="pt-PT" dirty="0"/>
              <a:t> for </a:t>
            </a:r>
            <a:r>
              <a:rPr lang="pt-PT" dirty="0" err="1"/>
              <a:t>the</a:t>
            </a:r>
            <a:r>
              <a:rPr lang="pt-PT" dirty="0"/>
              <a:t> </a:t>
            </a:r>
            <a:r>
              <a:rPr lang="pt-PT" dirty="0" err="1"/>
              <a:t>official</a:t>
            </a:r>
            <a:r>
              <a:rPr lang="pt-PT" dirty="0"/>
              <a:t> </a:t>
            </a:r>
            <a:r>
              <a:rPr lang="pt-PT" dirty="0" err="1"/>
              <a:t>ones</a:t>
            </a:r>
            <a:r>
              <a:rPr lang="pt-PT" dirty="0"/>
              <a:t>). </a:t>
            </a:r>
            <a:r>
              <a:rPr lang="pt-PT" dirty="0" err="1"/>
              <a:t>The</a:t>
            </a:r>
            <a:r>
              <a:rPr lang="pt-PT" dirty="0"/>
              <a:t> </a:t>
            </a:r>
            <a:r>
              <a:rPr lang="pt-PT" dirty="0" err="1"/>
              <a:t>handbook</a:t>
            </a:r>
            <a:r>
              <a:rPr lang="pt-PT" dirty="0"/>
              <a:t> </a:t>
            </a:r>
            <a:r>
              <a:rPr lang="pt-PT" dirty="0" err="1"/>
              <a:t>is</a:t>
            </a:r>
            <a:r>
              <a:rPr lang="pt-PT" dirty="0"/>
              <a:t> </a:t>
            </a:r>
            <a:r>
              <a:rPr lang="pt-PT" dirty="0" err="1"/>
              <a:t>going</a:t>
            </a:r>
            <a:r>
              <a:rPr lang="pt-PT" dirty="0"/>
              <a:t> to </a:t>
            </a:r>
            <a:r>
              <a:rPr lang="pt-PT" dirty="0" err="1"/>
              <a:t>be</a:t>
            </a:r>
            <a:r>
              <a:rPr lang="pt-PT" dirty="0"/>
              <a:t> </a:t>
            </a:r>
            <a:r>
              <a:rPr lang="pt-PT" dirty="0" err="1"/>
              <a:t>given</a:t>
            </a:r>
            <a:r>
              <a:rPr lang="pt-PT" dirty="0"/>
              <a:t> </a:t>
            </a:r>
            <a:r>
              <a:rPr lang="pt-PT" dirty="0" err="1"/>
              <a:t>soon</a:t>
            </a:r>
            <a:r>
              <a:rPr lang="pt-PT" dirty="0"/>
              <a:t> </a:t>
            </a:r>
            <a:r>
              <a:rPr lang="pt-PT" dirty="0" err="1"/>
              <a:t>and</a:t>
            </a:r>
            <a:r>
              <a:rPr lang="pt-PT" dirty="0"/>
              <a:t> </a:t>
            </a:r>
            <a:r>
              <a:rPr lang="pt-PT" dirty="0" err="1"/>
              <a:t>should</a:t>
            </a:r>
            <a:r>
              <a:rPr lang="pt-PT" dirty="0"/>
              <a:t> </a:t>
            </a:r>
            <a:r>
              <a:rPr lang="pt-PT" dirty="0" err="1"/>
              <a:t>be</a:t>
            </a:r>
            <a:r>
              <a:rPr lang="pt-PT" dirty="0"/>
              <a:t> </a:t>
            </a:r>
            <a:r>
              <a:rPr lang="pt-PT" dirty="0" err="1"/>
              <a:t>read</a:t>
            </a:r>
            <a:r>
              <a:rPr lang="pt-PT" dirty="0"/>
              <a:t> </a:t>
            </a:r>
            <a:r>
              <a:rPr lang="pt-PT" dirty="0" err="1"/>
              <a:t>till</a:t>
            </a:r>
            <a:r>
              <a:rPr lang="pt-PT" dirty="0"/>
              <a:t> </a:t>
            </a:r>
            <a:r>
              <a:rPr lang="pt-PT" dirty="0" err="1"/>
              <a:t>the</a:t>
            </a:r>
            <a:r>
              <a:rPr lang="pt-PT" dirty="0"/>
              <a:t> </a:t>
            </a:r>
            <a:r>
              <a:rPr lang="pt-PT" dirty="0" err="1"/>
              <a:t>kickoff</a:t>
            </a:r>
            <a:r>
              <a:rPr lang="pt-PT" dirty="0"/>
              <a:t> meeting. </a:t>
            </a:r>
          </a:p>
          <a:p>
            <a:endParaRPr lang="pt-PT"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913853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Project </a:t>
            </a:r>
            <a:r>
              <a:rPr lang="pt-PT" dirty="0" err="1"/>
              <a:t>manifest</a:t>
            </a:r>
            <a:r>
              <a:rPr lang="pt-PT" dirty="0"/>
              <a:t> – </a:t>
            </a:r>
            <a:r>
              <a:rPr lang="pt-PT" dirty="0" err="1"/>
              <a:t>the</a:t>
            </a:r>
            <a:r>
              <a:rPr lang="pt-PT" dirty="0"/>
              <a:t> </a:t>
            </a:r>
            <a:r>
              <a:rPr lang="pt-PT" dirty="0" err="1"/>
              <a:t>chellenge</a:t>
            </a:r>
            <a:r>
              <a:rPr lang="pt-PT" dirty="0"/>
              <a:t> -» </a:t>
            </a:r>
            <a:r>
              <a:rPr lang="pt-PT" dirty="0" err="1"/>
              <a:t>society</a:t>
            </a:r>
            <a:r>
              <a:rPr lang="pt-PT" dirty="0"/>
              <a:t> </a:t>
            </a:r>
            <a:r>
              <a:rPr lang="pt-PT" dirty="0" err="1"/>
              <a:t>is</a:t>
            </a:r>
            <a:r>
              <a:rPr lang="pt-PT" dirty="0"/>
              <a:t> </a:t>
            </a:r>
            <a:r>
              <a:rPr lang="pt-PT" dirty="0" err="1"/>
              <a:t>getting</a:t>
            </a:r>
            <a:r>
              <a:rPr lang="pt-PT" dirty="0"/>
              <a:t> </a:t>
            </a:r>
            <a:r>
              <a:rPr lang="pt-PT" dirty="0" err="1"/>
              <a:t>old</a:t>
            </a:r>
            <a:r>
              <a:rPr lang="pt-PT" dirty="0"/>
              <a:t>.</a:t>
            </a:r>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391803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IKIGAI – </a:t>
            </a:r>
            <a:r>
              <a:rPr lang="pt-PT" dirty="0" err="1"/>
              <a:t>How</a:t>
            </a:r>
            <a:r>
              <a:rPr lang="pt-PT" dirty="0"/>
              <a:t> to </a:t>
            </a:r>
            <a:r>
              <a:rPr lang="pt-PT" dirty="0" err="1"/>
              <a:t>get</a:t>
            </a:r>
            <a:r>
              <a:rPr lang="pt-PT" dirty="0"/>
              <a:t> </a:t>
            </a:r>
            <a:r>
              <a:rPr lang="pt-PT" dirty="0" err="1"/>
              <a:t>old</a:t>
            </a:r>
            <a:r>
              <a:rPr lang="pt-PT" dirty="0"/>
              <a:t>? </a:t>
            </a:r>
            <a:r>
              <a:rPr lang="pt-PT" dirty="0" err="1"/>
              <a:t>It</a:t>
            </a:r>
            <a:r>
              <a:rPr lang="pt-PT" dirty="0"/>
              <a:t> </a:t>
            </a:r>
            <a:r>
              <a:rPr lang="pt-PT" dirty="0" err="1"/>
              <a:t>is</a:t>
            </a:r>
            <a:r>
              <a:rPr lang="pt-PT" dirty="0"/>
              <a:t> a </a:t>
            </a:r>
            <a:r>
              <a:rPr lang="pt-PT" dirty="0" err="1"/>
              <a:t>meaningfull</a:t>
            </a:r>
            <a:r>
              <a:rPr lang="pt-PT" dirty="0"/>
              <a:t> </a:t>
            </a:r>
            <a:r>
              <a:rPr lang="pt-PT" dirty="0" err="1"/>
              <a:t>process</a:t>
            </a:r>
            <a:r>
              <a:rPr lang="pt-PT" dirty="0"/>
              <a:t> </a:t>
            </a:r>
            <a:r>
              <a:rPr lang="pt-PT" dirty="0" err="1"/>
              <a:t>and</a:t>
            </a:r>
            <a:r>
              <a:rPr lang="pt-PT" dirty="0"/>
              <a:t> </a:t>
            </a:r>
            <a:r>
              <a:rPr lang="pt-PT" dirty="0" err="1"/>
              <a:t>it</a:t>
            </a:r>
            <a:r>
              <a:rPr lang="pt-PT" dirty="0"/>
              <a:t> </a:t>
            </a:r>
            <a:r>
              <a:rPr lang="pt-PT" dirty="0" err="1"/>
              <a:t>happens</a:t>
            </a:r>
            <a:r>
              <a:rPr lang="pt-PT" dirty="0"/>
              <a:t> </a:t>
            </a:r>
            <a:r>
              <a:rPr lang="pt-PT" dirty="0" err="1"/>
              <a:t>all</a:t>
            </a:r>
            <a:r>
              <a:rPr lang="pt-PT" dirty="0"/>
              <a:t> </a:t>
            </a:r>
            <a:r>
              <a:rPr lang="pt-PT" dirty="0" err="1"/>
              <a:t>life</a:t>
            </a:r>
            <a:r>
              <a:rPr lang="pt-PT" dirty="0"/>
              <a:t> </a:t>
            </a:r>
            <a:r>
              <a:rPr lang="pt-PT" dirty="0" err="1"/>
              <a:t>over</a:t>
            </a:r>
            <a:r>
              <a:rPr lang="pt-PT" dirty="0"/>
              <a:t>. </a:t>
            </a:r>
          </a:p>
          <a:p>
            <a:r>
              <a:rPr lang="pt-PT" dirty="0"/>
              <a:t>SMART-AGEING – </a:t>
            </a:r>
            <a:r>
              <a:rPr lang="pt-PT" dirty="0" err="1"/>
              <a:t>It</a:t>
            </a:r>
            <a:r>
              <a:rPr lang="pt-PT" dirty="0"/>
              <a:t> </a:t>
            </a:r>
            <a:r>
              <a:rPr lang="pt-PT" dirty="0" err="1"/>
              <a:t>is</a:t>
            </a:r>
            <a:r>
              <a:rPr lang="pt-PT" dirty="0"/>
              <a:t> a </a:t>
            </a:r>
            <a:r>
              <a:rPr lang="pt-PT" dirty="0" err="1"/>
              <a:t>critic</a:t>
            </a:r>
            <a:r>
              <a:rPr lang="pt-PT" dirty="0"/>
              <a:t> </a:t>
            </a:r>
            <a:r>
              <a:rPr lang="pt-PT" dirty="0" err="1"/>
              <a:t>directioned</a:t>
            </a:r>
            <a:r>
              <a:rPr lang="pt-PT" dirty="0"/>
              <a:t> for </a:t>
            </a:r>
            <a:r>
              <a:rPr lang="pt-PT" dirty="0" err="1"/>
              <a:t>the</a:t>
            </a:r>
            <a:r>
              <a:rPr lang="pt-PT" dirty="0"/>
              <a:t> </a:t>
            </a:r>
            <a:r>
              <a:rPr lang="pt-PT" dirty="0" err="1"/>
              <a:t>forever</a:t>
            </a:r>
            <a:r>
              <a:rPr lang="pt-PT" dirty="0"/>
              <a:t> </a:t>
            </a:r>
            <a:r>
              <a:rPr lang="pt-PT" dirty="0" err="1"/>
              <a:t>young</a:t>
            </a:r>
            <a:r>
              <a:rPr lang="pt-PT" dirty="0"/>
              <a:t> </a:t>
            </a:r>
            <a:r>
              <a:rPr lang="pt-PT" dirty="0" err="1"/>
              <a:t>societies</a:t>
            </a:r>
            <a:r>
              <a:rPr lang="pt-PT" dirty="0"/>
              <a:t>. </a:t>
            </a:r>
          </a:p>
          <a:p>
            <a:endParaRPr lang="pt-PT" dirty="0"/>
          </a:p>
          <a:p>
            <a:r>
              <a:rPr lang="pt-PT" dirty="0" err="1"/>
              <a:t>The</a:t>
            </a:r>
            <a:r>
              <a:rPr lang="pt-PT" dirty="0"/>
              <a:t> </a:t>
            </a:r>
            <a:r>
              <a:rPr lang="pt-PT" dirty="0" err="1"/>
              <a:t>project</a:t>
            </a:r>
            <a:r>
              <a:rPr lang="pt-PT" dirty="0"/>
              <a:t> – </a:t>
            </a:r>
            <a:r>
              <a:rPr lang="pt-PT" dirty="0" err="1"/>
              <a:t>developing</a:t>
            </a:r>
            <a:r>
              <a:rPr lang="pt-PT" dirty="0"/>
              <a:t> </a:t>
            </a:r>
            <a:r>
              <a:rPr lang="pt-PT" dirty="0" err="1"/>
              <a:t>competencies</a:t>
            </a:r>
            <a:r>
              <a:rPr lang="pt-PT" dirty="0"/>
              <a:t> in </a:t>
            </a:r>
            <a:r>
              <a:rPr lang="pt-PT" dirty="0" err="1"/>
              <a:t>the</a:t>
            </a:r>
            <a:r>
              <a:rPr lang="pt-PT" dirty="0"/>
              <a:t> </a:t>
            </a:r>
            <a:r>
              <a:rPr lang="pt-PT" dirty="0" err="1"/>
              <a:t>fields</a:t>
            </a:r>
            <a:r>
              <a:rPr lang="pt-PT" dirty="0"/>
              <a:t> </a:t>
            </a:r>
            <a:r>
              <a:rPr lang="pt-PT" dirty="0" err="1"/>
              <a:t>of</a:t>
            </a:r>
            <a:r>
              <a:rPr lang="pt-PT" dirty="0"/>
              <a:t> digital </a:t>
            </a:r>
            <a:r>
              <a:rPr lang="pt-PT" dirty="0" err="1"/>
              <a:t>inclusion</a:t>
            </a:r>
            <a:r>
              <a:rPr lang="pt-PT" dirty="0"/>
              <a:t>, </a:t>
            </a:r>
            <a:r>
              <a:rPr lang="pt-PT" dirty="0" err="1"/>
              <a:t>health</a:t>
            </a:r>
            <a:r>
              <a:rPr lang="pt-PT" dirty="0"/>
              <a:t>, </a:t>
            </a:r>
            <a:r>
              <a:rPr lang="pt-PT" dirty="0" err="1"/>
              <a:t>citizenship</a:t>
            </a:r>
            <a:r>
              <a:rPr lang="pt-PT" dirty="0"/>
              <a:t> </a:t>
            </a:r>
            <a:r>
              <a:rPr lang="pt-PT" dirty="0" err="1"/>
              <a:t>and</a:t>
            </a:r>
            <a:r>
              <a:rPr lang="pt-PT" dirty="0"/>
              <a:t> </a:t>
            </a:r>
            <a:r>
              <a:rPr lang="pt-PT" dirty="0" err="1"/>
              <a:t>lifelong</a:t>
            </a:r>
            <a:r>
              <a:rPr lang="pt-PT" dirty="0"/>
              <a:t> </a:t>
            </a:r>
            <a:r>
              <a:rPr lang="pt-PT" dirty="0" err="1"/>
              <a:t>learning</a:t>
            </a:r>
            <a:r>
              <a:rPr lang="pt-PT" dirty="0"/>
              <a:t>. </a:t>
            </a:r>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53980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a:t>Minifest</a:t>
            </a:r>
            <a:r>
              <a:rPr lang="pt-PT" dirty="0"/>
              <a:t> – </a:t>
            </a:r>
            <a:r>
              <a:rPr lang="pt-PT" dirty="0" err="1"/>
              <a:t>is</a:t>
            </a:r>
            <a:r>
              <a:rPr lang="pt-PT" dirty="0"/>
              <a:t> </a:t>
            </a:r>
            <a:r>
              <a:rPr lang="pt-PT" dirty="0" err="1"/>
              <a:t>what</a:t>
            </a:r>
            <a:r>
              <a:rPr lang="pt-PT" dirty="0"/>
              <a:t> </a:t>
            </a:r>
            <a:r>
              <a:rPr lang="pt-PT" dirty="0" err="1"/>
              <a:t>we</a:t>
            </a:r>
            <a:r>
              <a:rPr lang="pt-PT" dirty="0"/>
              <a:t> </a:t>
            </a:r>
            <a:r>
              <a:rPr lang="pt-PT" dirty="0" err="1"/>
              <a:t>believe</a:t>
            </a:r>
            <a:r>
              <a:rPr lang="pt-PT" dirty="0"/>
              <a:t> </a:t>
            </a:r>
            <a:r>
              <a:rPr lang="pt-PT" dirty="0" err="1"/>
              <a:t>it</a:t>
            </a:r>
            <a:r>
              <a:rPr lang="pt-PT" dirty="0"/>
              <a:t> </a:t>
            </a:r>
            <a:r>
              <a:rPr lang="pt-PT" dirty="0" err="1"/>
              <a:t>should</a:t>
            </a:r>
            <a:r>
              <a:rPr lang="pt-PT" dirty="0"/>
              <a:t> </a:t>
            </a:r>
            <a:r>
              <a:rPr lang="pt-PT" dirty="0" err="1"/>
              <a:t>be</a:t>
            </a:r>
            <a:r>
              <a:rPr lang="pt-PT" dirty="0"/>
              <a:t> </a:t>
            </a:r>
            <a:r>
              <a:rPr lang="pt-PT" dirty="0" err="1"/>
              <a:t>the</a:t>
            </a:r>
            <a:r>
              <a:rPr lang="pt-PT" dirty="0"/>
              <a:t> European </a:t>
            </a:r>
            <a:r>
              <a:rPr lang="pt-PT" dirty="0" err="1"/>
              <a:t>approach</a:t>
            </a:r>
            <a:r>
              <a:rPr lang="pt-PT" dirty="0"/>
              <a:t> for </a:t>
            </a:r>
            <a:r>
              <a:rPr lang="pt-PT" dirty="0" err="1"/>
              <a:t>ageing</a:t>
            </a:r>
            <a:r>
              <a:rPr lang="pt-PT" dirty="0"/>
              <a:t>.</a:t>
            </a:r>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807257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a:t>The</a:t>
            </a:r>
            <a:r>
              <a:rPr lang="pt-PT" dirty="0"/>
              <a:t> </a:t>
            </a:r>
            <a:r>
              <a:rPr lang="pt-PT" dirty="0" err="1"/>
              <a:t>project</a:t>
            </a:r>
            <a:r>
              <a:rPr lang="pt-PT" dirty="0"/>
              <a:t> – </a:t>
            </a:r>
            <a:r>
              <a:rPr lang="pt-PT" dirty="0" err="1"/>
              <a:t>This</a:t>
            </a:r>
            <a:r>
              <a:rPr lang="pt-PT" dirty="0"/>
              <a:t> </a:t>
            </a:r>
            <a:r>
              <a:rPr lang="pt-PT" dirty="0" err="1"/>
              <a:t>is</a:t>
            </a:r>
            <a:r>
              <a:rPr lang="pt-PT" dirty="0"/>
              <a:t> </a:t>
            </a:r>
            <a:r>
              <a:rPr lang="pt-PT" dirty="0" err="1"/>
              <a:t>our</a:t>
            </a:r>
            <a:r>
              <a:rPr lang="pt-PT" dirty="0"/>
              <a:t> </a:t>
            </a:r>
            <a:r>
              <a:rPr lang="pt-PT" dirty="0" err="1"/>
              <a:t>project</a:t>
            </a:r>
            <a:r>
              <a:rPr lang="pt-PT" dirty="0"/>
              <a:t> in 9 </a:t>
            </a:r>
            <a:r>
              <a:rPr lang="pt-PT" dirty="0" err="1"/>
              <a:t>actions</a:t>
            </a:r>
            <a:r>
              <a:rPr lang="pt-PT" dirty="0"/>
              <a:t>. </a:t>
            </a:r>
          </a:p>
          <a:p>
            <a:endParaRPr lang="pt-PT" dirty="0"/>
          </a:p>
          <a:p>
            <a:pPr marL="0" marR="0" lvl="0" indent="0" algn="l" defTabSz="914217" rtl="0" eaLnBrk="1" fontAlgn="auto" latinLnBrk="0" hangingPunct="1">
              <a:lnSpc>
                <a:spcPct val="100000"/>
              </a:lnSpc>
              <a:spcBef>
                <a:spcPts val="0"/>
              </a:spcBef>
              <a:spcAft>
                <a:spcPts val="0"/>
              </a:spcAft>
              <a:buClrTx/>
              <a:buSzTx/>
              <a:buFontTx/>
              <a:buNone/>
              <a:tabLst/>
              <a:defRPr/>
            </a:pPr>
            <a:r>
              <a:rPr lang="en-US" b="1" dirty="0">
                <a:solidFill>
                  <a:schemeClr val="accent1"/>
                </a:solidFill>
                <a:latin typeface="Raleway" pitchFamily="2" charset="0"/>
                <a:cs typeface="Raleway Light"/>
              </a:rPr>
              <a:t>Addressing digital transformation through development of digital readiness, resilience and capacity</a:t>
            </a:r>
            <a:r>
              <a:rPr lang="en-GB" b="1" dirty="0">
                <a:solidFill>
                  <a:schemeClr val="accent1"/>
                </a:solidFill>
                <a:latin typeface="Raleway" pitchFamily="2" charset="0"/>
                <a:cs typeface="Raleway Light"/>
              </a:rPr>
              <a:t> </a:t>
            </a:r>
            <a:r>
              <a:rPr lang="pt-PT" dirty="0"/>
              <a:t>- horizontal </a:t>
            </a:r>
            <a:r>
              <a:rPr lang="pt-PT" dirty="0" err="1"/>
              <a:t>priority</a:t>
            </a:r>
            <a:endParaRPr lang="pt-PT" dirty="0"/>
          </a:p>
          <a:p>
            <a:pPr marL="0" marR="0" lvl="0" indent="0" algn="l" defTabSz="914217" rtl="0" eaLnBrk="1" fontAlgn="auto" latinLnBrk="0" hangingPunct="1">
              <a:lnSpc>
                <a:spcPct val="100000"/>
              </a:lnSpc>
              <a:spcBef>
                <a:spcPts val="0"/>
              </a:spcBef>
              <a:spcAft>
                <a:spcPts val="0"/>
              </a:spcAft>
              <a:buClrTx/>
              <a:buSzTx/>
              <a:buFontTx/>
              <a:buNone/>
              <a:tabLst/>
              <a:defRPr/>
            </a:pPr>
            <a:r>
              <a:rPr lang="pt-PT" dirty="0"/>
              <a:t> </a:t>
            </a:r>
          </a:p>
          <a:p>
            <a:pPr marL="0" marR="0" lvl="0" indent="0" algn="l" defTabSz="914217" rtl="0" eaLnBrk="1" fontAlgn="auto" latinLnBrk="0" hangingPunct="1">
              <a:lnSpc>
                <a:spcPct val="100000"/>
              </a:lnSpc>
              <a:spcBef>
                <a:spcPts val="0"/>
              </a:spcBef>
              <a:spcAft>
                <a:spcPts val="0"/>
              </a:spcAft>
              <a:buClrTx/>
              <a:buSzTx/>
              <a:buFontTx/>
              <a:buNone/>
              <a:tabLst/>
              <a:defRPr/>
            </a:pPr>
            <a:r>
              <a:rPr lang="pt-PT" dirty="0"/>
              <a:t>3 </a:t>
            </a:r>
            <a:r>
              <a:rPr lang="pt-PT" dirty="0" err="1"/>
              <a:t>big</a:t>
            </a:r>
            <a:r>
              <a:rPr lang="pt-PT" dirty="0"/>
              <a:t> packages:  </a:t>
            </a:r>
            <a:r>
              <a:rPr lang="pt-PT" dirty="0" err="1"/>
              <a:t>SMARTageCARE</a:t>
            </a:r>
            <a:r>
              <a:rPr lang="pt-PT" dirty="0"/>
              <a:t> </a:t>
            </a:r>
            <a:r>
              <a:rPr lang="pt-PT" dirty="0" err="1"/>
              <a:t>Ecosystem</a:t>
            </a:r>
            <a:r>
              <a:rPr lang="pt-PT" dirty="0"/>
              <a:t> (</a:t>
            </a:r>
            <a:r>
              <a:rPr lang="pt-PT" dirty="0" err="1"/>
              <a:t>ambassadors</a:t>
            </a:r>
            <a:r>
              <a:rPr lang="pt-PT" dirty="0"/>
              <a:t> </a:t>
            </a:r>
            <a:r>
              <a:rPr lang="pt-PT" dirty="0" err="1"/>
              <a:t>and</a:t>
            </a:r>
            <a:r>
              <a:rPr lang="pt-PT" dirty="0"/>
              <a:t> </a:t>
            </a:r>
            <a:r>
              <a:rPr lang="pt-PT" dirty="0" err="1"/>
              <a:t>consulting</a:t>
            </a:r>
            <a:r>
              <a:rPr lang="pt-PT" dirty="0"/>
              <a:t> </a:t>
            </a:r>
            <a:r>
              <a:rPr lang="pt-PT" dirty="0" err="1"/>
              <a:t>board</a:t>
            </a:r>
            <a:r>
              <a:rPr lang="pt-PT" dirty="0"/>
              <a:t>- top </a:t>
            </a:r>
            <a:r>
              <a:rPr lang="pt-PT" dirty="0" err="1"/>
              <a:t>of</a:t>
            </a:r>
            <a:r>
              <a:rPr lang="pt-PT" dirty="0"/>
              <a:t> </a:t>
            </a:r>
            <a:r>
              <a:rPr lang="pt-PT" dirty="0" err="1"/>
              <a:t>mind</a:t>
            </a:r>
            <a:r>
              <a:rPr lang="pt-PT" dirty="0"/>
              <a:t> </a:t>
            </a:r>
            <a:r>
              <a:rPr lang="pt-PT" dirty="0" err="1"/>
              <a:t>organizations</a:t>
            </a:r>
            <a:r>
              <a:rPr lang="pt-PT" dirty="0"/>
              <a:t>/</a:t>
            </a:r>
            <a:r>
              <a:rPr lang="pt-PT" dirty="0" err="1"/>
              <a:t>researcher</a:t>
            </a:r>
            <a:r>
              <a:rPr lang="pt-PT" dirty="0"/>
              <a:t>/</a:t>
            </a:r>
            <a:r>
              <a:rPr lang="pt-PT" dirty="0" err="1"/>
              <a:t>entities</a:t>
            </a:r>
            <a:r>
              <a:rPr lang="pt-PT" dirty="0"/>
              <a:t> in </a:t>
            </a:r>
            <a:r>
              <a:rPr lang="pt-PT" dirty="0" err="1"/>
              <a:t>the</a:t>
            </a:r>
            <a:r>
              <a:rPr lang="pt-PT" dirty="0"/>
              <a:t> </a:t>
            </a:r>
            <a:r>
              <a:rPr lang="pt-PT" dirty="0" err="1"/>
              <a:t>ageing</a:t>
            </a:r>
            <a:r>
              <a:rPr lang="pt-PT" dirty="0"/>
              <a:t> </a:t>
            </a:r>
            <a:r>
              <a:rPr lang="pt-PT" dirty="0" err="1"/>
              <a:t>field</a:t>
            </a:r>
            <a:r>
              <a:rPr lang="pt-PT" dirty="0"/>
              <a:t>), </a:t>
            </a:r>
            <a:r>
              <a:rPr lang="pt-PT" dirty="0" err="1"/>
              <a:t>Ikigai</a:t>
            </a:r>
            <a:r>
              <a:rPr lang="pt-PT" dirty="0"/>
              <a:t> </a:t>
            </a:r>
            <a:r>
              <a:rPr lang="pt-PT" dirty="0" err="1"/>
              <a:t>Toolkit</a:t>
            </a:r>
            <a:r>
              <a:rPr lang="pt-PT" dirty="0"/>
              <a:t> (</a:t>
            </a:r>
            <a:r>
              <a:rPr lang="pt-PT" dirty="0" err="1"/>
              <a:t>developing</a:t>
            </a:r>
            <a:r>
              <a:rPr lang="pt-PT" dirty="0"/>
              <a:t> a digital </a:t>
            </a:r>
            <a:r>
              <a:rPr lang="pt-PT" dirty="0" err="1"/>
              <a:t>and</a:t>
            </a:r>
            <a:r>
              <a:rPr lang="pt-PT" dirty="0"/>
              <a:t> </a:t>
            </a:r>
            <a:r>
              <a:rPr lang="pt-PT" dirty="0" err="1"/>
              <a:t>physical</a:t>
            </a:r>
            <a:r>
              <a:rPr lang="pt-PT" dirty="0"/>
              <a:t> </a:t>
            </a:r>
            <a:r>
              <a:rPr lang="pt-PT" dirty="0" err="1"/>
              <a:t>product</a:t>
            </a:r>
            <a:r>
              <a:rPr lang="pt-PT" dirty="0"/>
              <a:t> </a:t>
            </a:r>
            <a:r>
              <a:rPr lang="pt-PT" dirty="0" err="1"/>
              <a:t>that</a:t>
            </a:r>
            <a:r>
              <a:rPr lang="pt-PT" dirty="0"/>
              <a:t> </a:t>
            </a:r>
            <a:r>
              <a:rPr lang="pt-PT" dirty="0" err="1"/>
              <a:t>involves</a:t>
            </a:r>
            <a:r>
              <a:rPr lang="pt-PT" dirty="0"/>
              <a:t> </a:t>
            </a:r>
            <a:r>
              <a:rPr lang="pt-PT" dirty="0" err="1"/>
              <a:t>promoting</a:t>
            </a:r>
            <a:r>
              <a:rPr lang="pt-PT" dirty="0"/>
              <a:t> IKIGAI </a:t>
            </a:r>
            <a:r>
              <a:rPr lang="pt-PT" dirty="0" err="1"/>
              <a:t>and</a:t>
            </a:r>
            <a:r>
              <a:rPr lang="pt-PT" dirty="0"/>
              <a:t> </a:t>
            </a:r>
            <a:r>
              <a:rPr lang="pt-PT" dirty="0" err="1"/>
              <a:t>Pilot</a:t>
            </a:r>
            <a:r>
              <a:rPr lang="pt-PT" dirty="0"/>
              <a:t> </a:t>
            </a:r>
            <a:r>
              <a:rPr lang="pt-PT" dirty="0" err="1"/>
              <a:t>Campaign</a:t>
            </a:r>
            <a:r>
              <a:rPr lang="pt-PT" dirty="0"/>
              <a:t> (</a:t>
            </a:r>
            <a:r>
              <a:rPr lang="pt-PT" dirty="0" err="1"/>
              <a:t>Studies</a:t>
            </a:r>
            <a:r>
              <a:rPr lang="pt-PT" dirty="0"/>
              <a:t> to </a:t>
            </a:r>
            <a:r>
              <a:rPr lang="pt-PT" dirty="0" err="1"/>
              <a:t>evaluating</a:t>
            </a:r>
            <a:r>
              <a:rPr lang="pt-PT" dirty="0"/>
              <a:t> </a:t>
            </a:r>
            <a:r>
              <a:rPr lang="pt-PT" dirty="0" err="1"/>
              <a:t>the</a:t>
            </a:r>
            <a:r>
              <a:rPr lang="pt-PT" dirty="0"/>
              <a:t> </a:t>
            </a:r>
            <a:r>
              <a:rPr lang="pt-PT" dirty="0" err="1"/>
              <a:t>developed</a:t>
            </a:r>
            <a:r>
              <a:rPr lang="pt-PT" dirty="0"/>
              <a:t> </a:t>
            </a:r>
            <a:r>
              <a:rPr lang="pt-PT" dirty="0" err="1"/>
              <a:t>product</a:t>
            </a:r>
            <a:r>
              <a:rPr lang="pt-PT" dirty="0"/>
              <a:t> </a:t>
            </a:r>
            <a:r>
              <a:rPr lang="pt-PT" dirty="0" err="1"/>
              <a:t>results</a:t>
            </a:r>
            <a:r>
              <a:rPr lang="pt-PT" dirty="0"/>
              <a:t>). </a:t>
            </a:r>
            <a:r>
              <a:rPr lang="pt-PT" dirty="0" err="1"/>
              <a:t>It</a:t>
            </a:r>
            <a:r>
              <a:rPr lang="pt-PT" dirty="0"/>
              <a:t> </a:t>
            </a:r>
            <a:r>
              <a:rPr lang="pt-PT" dirty="0" err="1"/>
              <a:t>should</a:t>
            </a:r>
            <a:r>
              <a:rPr lang="pt-PT" dirty="0"/>
              <a:t> </a:t>
            </a:r>
            <a:r>
              <a:rPr lang="pt-PT" dirty="0" err="1"/>
              <a:t>work</a:t>
            </a:r>
            <a:r>
              <a:rPr lang="pt-PT" dirty="0"/>
              <a:t> </a:t>
            </a:r>
            <a:r>
              <a:rPr lang="pt-PT" dirty="0" err="1"/>
              <a:t>printed</a:t>
            </a:r>
            <a:r>
              <a:rPr lang="pt-PT" dirty="0"/>
              <a:t>. </a:t>
            </a:r>
          </a:p>
          <a:p>
            <a:endParaRPr lang="pt-PT"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17445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23" name="Picture Placeholder 13"/>
          <p:cNvSpPr>
            <a:spLocks noGrp="1"/>
          </p:cNvSpPr>
          <p:nvPr>
            <p:ph type="pic" sz="quarter" idx="11"/>
          </p:nvPr>
        </p:nvSpPr>
        <p:spPr>
          <a:xfrm>
            <a:off x="10422113" y="3280788"/>
            <a:ext cx="3530250" cy="3528000"/>
          </a:xfrm>
          <a:prstGeom prst="ellipse">
            <a:avLst/>
          </a:prstGeom>
        </p:spPr>
        <p:txBody>
          <a:bodyPr>
            <a:normAutofit/>
          </a:bodyPr>
          <a:lstStyle>
            <a:lvl1pPr marL="0" marR="0" indent="0" algn="l" defTabSz="1828434" rtl="0" eaLnBrk="1" fontAlgn="auto" latinLnBrk="0" hangingPunct="1">
              <a:lnSpc>
                <a:spcPct val="90000"/>
              </a:lnSpc>
              <a:spcBef>
                <a:spcPts val="2000"/>
              </a:spcBef>
              <a:spcAft>
                <a:spcPts val="0"/>
              </a:spcAft>
              <a:buClrTx/>
              <a:buSzTx/>
              <a:buFont typeface="Arial" panose="020B0604020202020204" pitchFamily="34" charset="0"/>
              <a:buNone/>
              <a:tabLst/>
              <a:defRPr sz="2800">
                <a:latin typeface="Raleway Regular"/>
                <a:cs typeface="Raleway Regular"/>
              </a:defRPr>
            </a:lvl1pPr>
          </a:lstStyle>
          <a:p>
            <a:endParaRPr lang="en-US" dirty="0"/>
          </a:p>
        </p:txBody>
      </p:sp>
      <p:sp>
        <p:nvSpPr>
          <p:cNvPr id="28" name="Teardrop 27"/>
          <p:cNvSpPr/>
          <p:nvPr userDrawn="1"/>
        </p:nvSpPr>
        <p:spPr>
          <a:xfrm>
            <a:off x="23076810" y="811398"/>
            <a:ext cx="712976" cy="712954"/>
          </a:xfrm>
          <a:prstGeom prst="teardrop">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userDrawn="1"/>
        </p:nvSpPr>
        <p:spPr>
          <a:xfrm>
            <a:off x="23009970" y="819678"/>
            <a:ext cx="885447" cy="615554"/>
          </a:xfrm>
          <a:prstGeom prst="rect">
            <a:avLst/>
          </a:prstGeom>
          <a:noFill/>
        </p:spPr>
        <p:txBody>
          <a:bodyPr wrap="none" lIns="182843" tIns="91422" rIns="182843" bIns="91422"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Tree>
    <p:extLst>
      <p:ext uri="{BB962C8B-B14F-4D97-AF65-F5344CB8AC3E}">
        <p14:creationId xmlns:p14="http://schemas.microsoft.com/office/powerpoint/2010/main" val="1271051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reak-Lay">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53477" y="-80212"/>
            <a:ext cx="24491283" cy="13836316"/>
          </a:xfrm>
          <a:prstGeom prst="rect">
            <a:avLst/>
          </a:prstGeom>
        </p:spPr>
        <p:txBody>
          <a:bodyPr>
            <a:normAutofit/>
          </a:bodyPr>
          <a:lstStyle>
            <a:lvl1pPr marL="0" indent="0">
              <a:buNone/>
              <a:defRPr sz="2000">
                <a:solidFill>
                  <a:schemeClr val="bg1"/>
                </a:solidFill>
                <a:latin typeface="Raleway Light"/>
                <a:cs typeface="Raleway Light"/>
              </a:defRPr>
            </a:lvl1pPr>
          </a:lstStyle>
          <a:p>
            <a:endParaRPr lang="id-ID"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reak-portfolio">
    <p:spTree>
      <p:nvGrpSpPr>
        <p:cNvPr id="1" name=""/>
        <p:cNvGrpSpPr/>
        <p:nvPr/>
      </p:nvGrpSpPr>
      <p:grpSpPr>
        <a:xfrm>
          <a:off x="0" y="0"/>
          <a:ext cx="0" cy="0"/>
          <a:chOff x="0" y="0"/>
          <a:chExt cx="0" cy="0"/>
        </a:xfrm>
      </p:grpSpPr>
      <p:sp>
        <p:nvSpPr>
          <p:cNvPr id="4" name="Picture Placeholder 2"/>
          <p:cNvSpPr>
            <a:spLocks noGrp="1"/>
          </p:cNvSpPr>
          <p:nvPr>
            <p:ph type="pic" sz="quarter" idx="11"/>
          </p:nvPr>
        </p:nvSpPr>
        <p:spPr>
          <a:xfrm>
            <a:off x="7486247" y="8009113"/>
            <a:ext cx="16973839" cy="5915759"/>
          </a:xfrm>
          <a:prstGeom prst="rect">
            <a:avLst/>
          </a:prstGeom>
        </p:spPr>
        <p:txBody>
          <a:bodyPr>
            <a:normAutofit/>
          </a:bodyPr>
          <a:lstStyle>
            <a:lvl1pPr marL="0" indent="0">
              <a:buNone/>
              <a:defRPr sz="2000">
                <a:solidFill>
                  <a:schemeClr val="bg1"/>
                </a:solidFill>
                <a:latin typeface="Raleway Light"/>
                <a:cs typeface="Raleway Light"/>
              </a:defRPr>
            </a:lvl1pPr>
          </a:lstStyle>
          <a:p>
            <a:endParaRPr lang="id-ID" dirty="0"/>
          </a:p>
        </p:txBody>
      </p:sp>
      <p:sp>
        <p:nvSpPr>
          <p:cNvPr id="12" name="Picture Placeholder 2"/>
          <p:cNvSpPr>
            <a:spLocks noGrp="1"/>
          </p:cNvSpPr>
          <p:nvPr>
            <p:ph type="pic" sz="quarter" idx="10"/>
          </p:nvPr>
        </p:nvSpPr>
        <p:spPr>
          <a:xfrm>
            <a:off x="10062517" y="-80212"/>
            <a:ext cx="14397569" cy="8133886"/>
          </a:xfrm>
          <a:prstGeom prst="rect">
            <a:avLst/>
          </a:prstGeom>
        </p:spPr>
        <p:txBody>
          <a:bodyPr>
            <a:normAutofit/>
          </a:bodyPr>
          <a:lstStyle>
            <a:lvl1pPr marL="0" indent="0">
              <a:buNone/>
              <a:defRPr sz="2000">
                <a:solidFill>
                  <a:schemeClr val="bg1"/>
                </a:solidFill>
                <a:latin typeface="Raleway Light"/>
                <a:cs typeface="Raleway Light"/>
              </a:defRPr>
            </a:lvl1pPr>
          </a:lstStyle>
          <a:p>
            <a:endParaRPr lang="id-ID" dirty="0"/>
          </a:p>
        </p:txBody>
      </p:sp>
    </p:spTree>
    <p:extLst>
      <p:ext uri="{BB962C8B-B14F-4D97-AF65-F5344CB8AC3E}">
        <p14:creationId xmlns:p14="http://schemas.microsoft.com/office/powerpoint/2010/main" val="51197114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Break-2">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0" y="-26736"/>
            <a:ext cx="24404390" cy="13836316"/>
          </a:xfrm>
          <a:prstGeom prst="rect">
            <a:avLst/>
          </a:prstGeom>
        </p:spPr>
        <p:txBody>
          <a:bodyPr>
            <a:normAutofit/>
          </a:bodyPr>
          <a:lstStyle>
            <a:lvl1pPr marL="0" indent="0">
              <a:buNone/>
              <a:defRPr sz="2000">
                <a:solidFill>
                  <a:schemeClr val="bg1"/>
                </a:solidFill>
                <a:latin typeface="Raleway Light"/>
                <a:cs typeface="Raleway Light"/>
              </a:defRPr>
            </a:lvl1pPr>
          </a:lstStyle>
          <a:p>
            <a:endParaRPr lang="id-ID" dirty="0"/>
          </a:p>
        </p:txBody>
      </p:sp>
    </p:spTree>
    <p:extLst>
      <p:ext uri="{BB962C8B-B14F-4D97-AF65-F5344CB8AC3E}">
        <p14:creationId xmlns:p14="http://schemas.microsoft.com/office/powerpoint/2010/main" val="323024206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Placeholder picture (circle)">
    <p:spTree>
      <p:nvGrpSpPr>
        <p:cNvPr id="1" name=""/>
        <p:cNvGrpSpPr/>
        <p:nvPr/>
      </p:nvGrpSpPr>
      <p:grpSpPr>
        <a:xfrm>
          <a:off x="0" y="0"/>
          <a:ext cx="0" cy="0"/>
          <a:chOff x="0" y="0"/>
          <a:chExt cx="0" cy="0"/>
        </a:xfrm>
      </p:grpSpPr>
      <p:sp>
        <p:nvSpPr>
          <p:cNvPr id="17" name="Picture Placeholder 16"/>
          <p:cNvSpPr>
            <a:spLocks noGrp="1"/>
          </p:cNvSpPr>
          <p:nvPr>
            <p:ph type="pic" sz="quarter" idx="15"/>
          </p:nvPr>
        </p:nvSpPr>
        <p:spPr>
          <a:xfrm>
            <a:off x="10457879" y="2936838"/>
            <a:ext cx="12197333" cy="10779162"/>
          </a:xfrm>
        </p:spPr>
        <p:txBody>
          <a:bodyPr/>
          <a:lstStyle/>
          <a:p>
            <a:endParaRPr lang="en-US"/>
          </a:p>
        </p:txBody>
      </p:sp>
      <p:sp>
        <p:nvSpPr>
          <p:cNvPr id="21" name="Teardrop 20"/>
          <p:cNvSpPr/>
          <p:nvPr userDrawn="1"/>
        </p:nvSpPr>
        <p:spPr>
          <a:xfrm>
            <a:off x="23076810" y="811398"/>
            <a:ext cx="712976" cy="712954"/>
          </a:xfrm>
          <a:prstGeom prst="teardrop">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userDrawn="1"/>
        </p:nvSpPr>
        <p:spPr>
          <a:xfrm>
            <a:off x="23009970" y="819678"/>
            <a:ext cx="885447" cy="615554"/>
          </a:xfrm>
          <a:prstGeom prst="rect">
            <a:avLst/>
          </a:prstGeom>
          <a:noFill/>
        </p:spPr>
        <p:txBody>
          <a:bodyPr wrap="none" lIns="182843" tIns="91422" rIns="182843" bIns="91422"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Tree>
    <p:extLst>
      <p:ext uri="{BB962C8B-B14F-4D97-AF65-F5344CB8AC3E}">
        <p14:creationId xmlns:p14="http://schemas.microsoft.com/office/powerpoint/2010/main" val="2175398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45CFBE3-D521-4941-AA1A-49E29FB33595}" type="datetimeFigureOut">
              <a:rPr lang="en-US"/>
              <a:pPr/>
              <a:t>5/9/2024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62AAE80-5347-6D48-BB4B-E807E2987DCC}" type="slidenum">
              <a:rPr lang="en-US"/>
              <a:pPr/>
              <a:t>‹#›</a:t>
            </a:fld>
            <a:endParaRPr lang="en-US" dirty="0"/>
          </a:p>
        </p:txBody>
      </p:sp>
    </p:spTree>
    <p:extLst>
      <p:ext uri="{BB962C8B-B14F-4D97-AF65-F5344CB8AC3E}">
        <p14:creationId xmlns:p14="http://schemas.microsoft.com/office/powerpoint/2010/main" val="422932907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xmlns:p14="http://schemas.microsoft.com/office/powerpoint/2010/main" spd="slow"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fault Slide">
    <p:spTree>
      <p:nvGrpSpPr>
        <p:cNvPr id="1" name=""/>
        <p:cNvGrpSpPr/>
        <p:nvPr/>
      </p:nvGrpSpPr>
      <p:grpSpPr>
        <a:xfrm>
          <a:off x="0" y="0"/>
          <a:ext cx="0" cy="0"/>
          <a:chOff x="0" y="0"/>
          <a:chExt cx="0" cy="0"/>
        </a:xfrm>
      </p:grpSpPr>
      <p:sp>
        <p:nvSpPr>
          <p:cNvPr id="14" name="Teardrop 13"/>
          <p:cNvSpPr/>
          <p:nvPr userDrawn="1"/>
        </p:nvSpPr>
        <p:spPr>
          <a:xfrm>
            <a:off x="23076810" y="811398"/>
            <a:ext cx="712976" cy="712954"/>
          </a:xfrm>
          <a:prstGeom prst="teardrop">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23009970" y="819678"/>
            <a:ext cx="885447" cy="615554"/>
          </a:xfrm>
          <a:prstGeom prst="rect">
            <a:avLst/>
          </a:prstGeom>
          <a:noFill/>
        </p:spPr>
        <p:txBody>
          <a:bodyPr wrap="none" lIns="182843" tIns="91422" rIns="182843" bIns="91422"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Tree>
    <p:extLst>
      <p:ext uri="{BB962C8B-B14F-4D97-AF65-F5344CB8AC3E}">
        <p14:creationId xmlns:p14="http://schemas.microsoft.com/office/powerpoint/2010/main" val="720434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cons-se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60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wo column with image">
    <p:spTree>
      <p:nvGrpSpPr>
        <p:cNvPr id="1" name=""/>
        <p:cNvGrpSpPr/>
        <p:nvPr/>
      </p:nvGrpSpPr>
      <p:grpSpPr>
        <a:xfrm>
          <a:off x="0" y="0"/>
          <a:ext cx="0" cy="0"/>
          <a:chOff x="0" y="0"/>
          <a:chExt cx="0" cy="0"/>
        </a:xfrm>
      </p:grpSpPr>
      <p:sp>
        <p:nvSpPr>
          <p:cNvPr id="10" name="Picture Placeholder 22"/>
          <p:cNvSpPr>
            <a:spLocks noGrp="1"/>
          </p:cNvSpPr>
          <p:nvPr>
            <p:ph type="pic" sz="quarter" idx="13"/>
          </p:nvPr>
        </p:nvSpPr>
        <p:spPr>
          <a:xfrm>
            <a:off x="12431713" y="6451599"/>
            <a:ext cx="10223500" cy="5267325"/>
          </a:xfrm>
        </p:spPr>
        <p:txBody>
          <a:bodyPr>
            <a:normAutofit/>
          </a:bodyPr>
          <a:lstStyle>
            <a:lvl1pPr marL="0" indent="0">
              <a:buNone/>
              <a:defRPr sz="3200">
                <a:latin typeface="Raleway Light"/>
                <a:cs typeface="Raleway Light"/>
              </a:defRPr>
            </a:lvl1pPr>
          </a:lstStyle>
          <a:p>
            <a:endParaRPr lang="id-ID" dirty="0"/>
          </a:p>
        </p:txBody>
      </p:sp>
      <p:sp>
        <p:nvSpPr>
          <p:cNvPr id="15" name="Teardrop 14"/>
          <p:cNvSpPr/>
          <p:nvPr userDrawn="1"/>
        </p:nvSpPr>
        <p:spPr>
          <a:xfrm>
            <a:off x="23076810" y="811398"/>
            <a:ext cx="712976" cy="712954"/>
          </a:xfrm>
          <a:prstGeom prst="teardrop">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23009970" y="819678"/>
            <a:ext cx="885447" cy="615554"/>
          </a:xfrm>
          <a:prstGeom prst="rect">
            <a:avLst/>
          </a:prstGeom>
          <a:noFill/>
        </p:spPr>
        <p:txBody>
          <a:bodyPr wrap="none" lIns="182843" tIns="91422" rIns="182843" bIns="91422"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Tree>
    <p:extLst>
      <p:ext uri="{BB962C8B-B14F-4D97-AF65-F5344CB8AC3E}">
        <p14:creationId xmlns:p14="http://schemas.microsoft.com/office/powerpoint/2010/main" val="2347033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with-picture">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1727869" y="3936081"/>
            <a:ext cx="10099006" cy="7219030"/>
          </a:xfrm>
        </p:spPr>
        <p:txBody>
          <a:bodyPr>
            <a:normAutofit/>
          </a:bodyPr>
          <a:lstStyle>
            <a:lvl1pPr marL="0" indent="0">
              <a:buNone/>
              <a:defRPr sz="3200">
                <a:latin typeface="Raleway Light"/>
                <a:cs typeface="Raleway Light"/>
              </a:defRPr>
            </a:lvl1pPr>
          </a:lstStyle>
          <a:p>
            <a:endParaRPr lang="id-ID" dirty="0"/>
          </a:p>
        </p:txBody>
      </p:sp>
      <p:sp>
        <p:nvSpPr>
          <p:cNvPr id="18" name="Teardrop 17"/>
          <p:cNvSpPr/>
          <p:nvPr userDrawn="1"/>
        </p:nvSpPr>
        <p:spPr>
          <a:xfrm>
            <a:off x="23076810" y="811398"/>
            <a:ext cx="712976" cy="712954"/>
          </a:xfrm>
          <a:prstGeom prst="teardrop">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23009970" y="819678"/>
            <a:ext cx="885447" cy="615554"/>
          </a:xfrm>
          <a:prstGeom prst="rect">
            <a:avLst/>
          </a:prstGeom>
          <a:noFill/>
        </p:spPr>
        <p:txBody>
          <a:bodyPr wrap="none" lIns="182843" tIns="91422" rIns="182843" bIns="91422"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Tree>
    <p:extLst>
      <p:ext uri="{BB962C8B-B14F-4D97-AF65-F5344CB8AC3E}">
        <p14:creationId xmlns:p14="http://schemas.microsoft.com/office/powerpoint/2010/main" val="11140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half-picture">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12147379" y="-13368"/>
            <a:ext cx="12277060" cy="13758556"/>
          </a:xfrm>
        </p:spPr>
        <p:txBody>
          <a:bodyPr>
            <a:normAutofit/>
          </a:bodyPr>
          <a:lstStyle>
            <a:lvl1pPr marL="0" indent="0">
              <a:buNone/>
              <a:defRPr sz="3200">
                <a:latin typeface="Raleway Light"/>
                <a:cs typeface="Raleway Light"/>
              </a:defRPr>
            </a:lvl1pPr>
          </a:lstStyle>
          <a:p>
            <a:endParaRPr lang="id-ID" dirty="0"/>
          </a:p>
        </p:txBody>
      </p:sp>
    </p:spTree>
    <p:extLst>
      <p:ext uri="{BB962C8B-B14F-4D97-AF65-F5344CB8AC3E}">
        <p14:creationId xmlns:p14="http://schemas.microsoft.com/office/powerpoint/2010/main" val="164390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Web Data Traffic">
    <p:spTree>
      <p:nvGrpSpPr>
        <p:cNvPr id="1" name=""/>
        <p:cNvGrpSpPr/>
        <p:nvPr/>
      </p:nvGrpSpPr>
      <p:grpSpPr>
        <a:xfrm>
          <a:off x="0" y="0"/>
          <a:ext cx="0" cy="0"/>
          <a:chOff x="0" y="0"/>
          <a:chExt cx="0" cy="0"/>
        </a:xfrm>
      </p:grpSpPr>
      <p:sp>
        <p:nvSpPr>
          <p:cNvPr id="12" name="Picture Placeholder 3"/>
          <p:cNvSpPr>
            <a:spLocks noGrp="1"/>
          </p:cNvSpPr>
          <p:nvPr>
            <p:ph type="pic" sz="quarter" idx="11"/>
          </p:nvPr>
        </p:nvSpPr>
        <p:spPr>
          <a:xfrm>
            <a:off x="10047288" y="4925808"/>
            <a:ext cx="12590794" cy="7051880"/>
          </a:xfrm>
        </p:spPr>
        <p:txBody>
          <a:bodyPr>
            <a:normAutofit/>
          </a:bodyPr>
          <a:lstStyle>
            <a:lvl1pPr>
              <a:defRPr sz="3600">
                <a:solidFill>
                  <a:schemeClr val="accent2"/>
                </a:solidFill>
              </a:defRPr>
            </a:lvl1pPr>
          </a:lstStyle>
          <a:p>
            <a:endParaRPr lang="id-ID" dirty="0"/>
          </a:p>
        </p:txBody>
      </p:sp>
      <p:sp>
        <p:nvSpPr>
          <p:cNvPr id="26" name="TextBox 25"/>
          <p:cNvSpPr txBox="1"/>
          <p:nvPr userDrawn="1"/>
        </p:nvSpPr>
        <p:spPr>
          <a:xfrm>
            <a:off x="23009970" y="819678"/>
            <a:ext cx="885447" cy="615554"/>
          </a:xfrm>
          <a:prstGeom prst="rect">
            <a:avLst/>
          </a:prstGeom>
          <a:noFill/>
        </p:spPr>
        <p:txBody>
          <a:bodyPr wrap="none" lIns="182843" tIns="91422" rIns="182843" bIns="91422"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
        <p:nvSpPr>
          <p:cNvPr id="15" name="Teardrop 14"/>
          <p:cNvSpPr/>
          <p:nvPr userDrawn="1"/>
        </p:nvSpPr>
        <p:spPr>
          <a:xfrm>
            <a:off x="23229210" y="963798"/>
            <a:ext cx="712976" cy="712954"/>
          </a:xfrm>
          <a:prstGeom prst="teardrop">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23162370" y="972078"/>
            <a:ext cx="885447" cy="615554"/>
          </a:xfrm>
          <a:prstGeom prst="rect">
            <a:avLst/>
          </a:prstGeom>
          <a:noFill/>
        </p:spPr>
        <p:txBody>
          <a:bodyPr wrap="none" lIns="182843" tIns="91422" rIns="182843" bIns="91422"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Tree>
    <p:extLst>
      <p:ext uri="{BB962C8B-B14F-4D97-AF65-F5344CB8AC3E}">
        <p14:creationId xmlns:p14="http://schemas.microsoft.com/office/powerpoint/2010/main" val="244144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 Design 01">
    <p:spTree>
      <p:nvGrpSpPr>
        <p:cNvPr id="1" name=""/>
        <p:cNvGrpSpPr/>
        <p:nvPr/>
      </p:nvGrpSpPr>
      <p:grpSpPr>
        <a:xfrm>
          <a:off x="0" y="0"/>
          <a:ext cx="0" cy="0"/>
          <a:chOff x="0" y="0"/>
          <a:chExt cx="0" cy="0"/>
        </a:xfrm>
      </p:grpSpPr>
      <p:sp>
        <p:nvSpPr>
          <p:cNvPr id="31" name="Picture Placeholder 2"/>
          <p:cNvSpPr>
            <a:spLocks noGrp="1"/>
          </p:cNvSpPr>
          <p:nvPr>
            <p:ph type="pic" sz="quarter" idx="11"/>
          </p:nvPr>
        </p:nvSpPr>
        <p:spPr>
          <a:xfrm>
            <a:off x="3740150" y="3922713"/>
            <a:ext cx="5360988" cy="7088975"/>
          </a:xfrm>
        </p:spPr>
        <p:txBody>
          <a:bodyPr>
            <a:normAutofit/>
          </a:bodyPr>
          <a:lstStyle>
            <a:lvl1pPr marL="0" indent="0">
              <a:buNone/>
              <a:defRPr sz="2000">
                <a:latin typeface="Raleway Light"/>
                <a:cs typeface="Raleway Light"/>
              </a:defRPr>
            </a:lvl1pPr>
          </a:lstStyle>
          <a:p>
            <a:endParaRPr lang="en-US" dirty="0"/>
          </a:p>
        </p:txBody>
      </p:sp>
      <p:sp>
        <p:nvSpPr>
          <p:cNvPr id="14" name="Teardrop 13"/>
          <p:cNvSpPr/>
          <p:nvPr userDrawn="1"/>
        </p:nvSpPr>
        <p:spPr>
          <a:xfrm>
            <a:off x="23076810" y="811398"/>
            <a:ext cx="712976" cy="712954"/>
          </a:xfrm>
          <a:prstGeom prst="teardrop">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23009970" y="819678"/>
            <a:ext cx="885447" cy="615554"/>
          </a:xfrm>
          <a:prstGeom prst="rect">
            <a:avLst/>
          </a:prstGeom>
          <a:noFill/>
        </p:spPr>
        <p:txBody>
          <a:bodyPr wrap="none" lIns="182843" tIns="91422" rIns="182843" bIns="91422"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Tree>
    <p:extLst>
      <p:ext uri="{BB962C8B-B14F-4D97-AF65-F5344CB8AC3E}">
        <p14:creationId xmlns:p14="http://schemas.microsoft.com/office/powerpoint/2010/main" val="2890137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t-mockup">
    <p:spTree>
      <p:nvGrpSpPr>
        <p:cNvPr id="1" name=""/>
        <p:cNvGrpSpPr/>
        <p:nvPr/>
      </p:nvGrpSpPr>
      <p:grpSpPr>
        <a:xfrm>
          <a:off x="0" y="0"/>
          <a:ext cx="0" cy="0"/>
          <a:chOff x="0" y="0"/>
          <a:chExt cx="0" cy="0"/>
        </a:xfrm>
      </p:grpSpPr>
      <p:sp>
        <p:nvSpPr>
          <p:cNvPr id="26" name="Picture Placeholder 9"/>
          <p:cNvSpPr>
            <a:spLocks noGrp="1"/>
          </p:cNvSpPr>
          <p:nvPr>
            <p:ph type="pic" sz="quarter" idx="10"/>
          </p:nvPr>
        </p:nvSpPr>
        <p:spPr>
          <a:xfrm>
            <a:off x="4314768" y="4227044"/>
            <a:ext cx="4058313" cy="5455695"/>
          </a:xfrm>
        </p:spPr>
        <p:txBody>
          <a:bodyPr>
            <a:normAutofit/>
          </a:bodyPr>
          <a:lstStyle>
            <a:lvl1pPr marL="0" indent="0">
              <a:buNone/>
              <a:defRPr sz="2200">
                <a:solidFill>
                  <a:schemeClr val="tx1">
                    <a:lumMod val="50000"/>
                    <a:lumOff val="50000"/>
                  </a:schemeClr>
                </a:solidFill>
              </a:defRPr>
            </a:lvl1pPr>
          </a:lstStyle>
          <a:p>
            <a:endParaRPr lang="en-US" dirty="0"/>
          </a:p>
        </p:txBody>
      </p:sp>
      <p:sp>
        <p:nvSpPr>
          <p:cNvPr id="69" name="Picture Placeholder 9"/>
          <p:cNvSpPr>
            <a:spLocks noGrp="1"/>
          </p:cNvSpPr>
          <p:nvPr>
            <p:ph type="pic" sz="quarter" idx="11"/>
          </p:nvPr>
        </p:nvSpPr>
        <p:spPr>
          <a:xfrm>
            <a:off x="10144094" y="4227044"/>
            <a:ext cx="4156106" cy="5455695"/>
          </a:xfrm>
        </p:spPr>
        <p:txBody>
          <a:bodyPr>
            <a:normAutofit/>
          </a:bodyPr>
          <a:lstStyle>
            <a:lvl1pPr marL="0" indent="0">
              <a:buNone/>
              <a:defRPr sz="2000">
                <a:solidFill>
                  <a:schemeClr val="tx1">
                    <a:lumMod val="50000"/>
                    <a:lumOff val="50000"/>
                  </a:schemeClr>
                </a:solidFill>
              </a:defRPr>
            </a:lvl1pPr>
          </a:lstStyle>
          <a:p>
            <a:endParaRPr lang="en-US" dirty="0"/>
          </a:p>
        </p:txBody>
      </p:sp>
      <p:sp>
        <p:nvSpPr>
          <p:cNvPr id="70" name="Picture Placeholder 9"/>
          <p:cNvSpPr>
            <a:spLocks noGrp="1"/>
          </p:cNvSpPr>
          <p:nvPr>
            <p:ph type="pic" sz="quarter" idx="12"/>
          </p:nvPr>
        </p:nvSpPr>
        <p:spPr>
          <a:xfrm>
            <a:off x="15832183" y="4231071"/>
            <a:ext cx="4157617" cy="5455695"/>
          </a:xfrm>
        </p:spPr>
        <p:txBody>
          <a:bodyPr>
            <a:normAutofit/>
          </a:bodyPr>
          <a:lstStyle>
            <a:lvl1pPr marL="0" indent="0">
              <a:buNone/>
              <a:defRPr sz="2200">
                <a:solidFill>
                  <a:schemeClr val="tx1">
                    <a:lumMod val="50000"/>
                    <a:lumOff val="50000"/>
                  </a:schemeClr>
                </a:solidFill>
                <a:latin typeface="Raleway Light"/>
                <a:cs typeface="Raleway Light"/>
              </a:defRPr>
            </a:lvl1pPr>
          </a:lstStyle>
          <a:p>
            <a:endParaRPr lang="en-US" dirty="0"/>
          </a:p>
        </p:txBody>
      </p:sp>
      <p:sp>
        <p:nvSpPr>
          <p:cNvPr id="16" name="Teardrop 15"/>
          <p:cNvSpPr/>
          <p:nvPr userDrawn="1"/>
        </p:nvSpPr>
        <p:spPr>
          <a:xfrm>
            <a:off x="23076810" y="811398"/>
            <a:ext cx="712976" cy="712954"/>
          </a:xfrm>
          <a:prstGeom prst="teardrop">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23009970" y="819678"/>
            <a:ext cx="885447" cy="615554"/>
          </a:xfrm>
          <a:prstGeom prst="rect">
            <a:avLst/>
          </a:prstGeom>
          <a:noFill/>
        </p:spPr>
        <p:txBody>
          <a:bodyPr wrap="none" lIns="182843" tIns="91422" rIns="182843" bIns="91422" rtlCol="0">
            <a:spAutoFit/>
          </a:bodyPr>
          <a:lstStyle/>
          <a:p>
            <a:pPr algn="ctr"/>
            <a:fld id="{260E2A6B-A809-4840-BF14-8648BC0BDF87}" type="slidenum">
              <a:rPr lang="id-ID" sz="2800" b="1" smtClean="0">
                <a:solidFill>
                  <a:schemeClr val="bg1"/>
                </a:solidFill>
                <a:latin typeface="Raleway Light"/>
                <a:cs typeface="Raleway Light"/>
              </a:rPr>
              <a:pPr algn="ctr"/>
              <a:t>‹#›</a:t>
            </a:fld>
            <a:endParaRPr lang="id-ID" sz="2800" dirty="0">
              <a:solidFill>
                <a:schemeClr val="bg1"/>
              </a:solidFill>
              <a:latin typeface="Raleway Light"/>
              <a:cs typeface="Raleway Light"/>
            </a:endParaRPr>
          </a:p>
        </p:txBody>
      </p:sp>
    </p:spTree>
    <p:extLst>
      <p:ext uri="{BB962C8B-B14F-4D97-AF65-F5344CB8AC3E}">
        <p14:creationId xmlns:p14="http://schemas.microsoft.com/office/powerpoint/2010/main" val="9361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a:solidFill>
                  <a:schemeClr val="tx1">
                    <a:tint val="75000"/>
                  </a:schemeClr>
                </a:solidFill>
                <a:latin typeface="Raleway" panose="020B0003030101060003" pitchFamily="34" charset="0"/>
              </a:defRPr>
            </a:lvl1pPr>
          </a:lstStyle>
          <a:p>
            <a:endParaRPr lang="en-US" dirty="0"/>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a:solidFill>
                  <a:schemeClr val="tx1">
                    <a:tint val="75000"/>
                  </a:schemeClr>
                </a:solidFill>
                <a:latin typeface="Raleway" panose="020B0003030101060003" pitchFamily="34" charset="0"/>
              </a:defRPr>
            </a:lvl1pPr>
          </a:lstStyle>
          <a:p>
            <a:endParaRPr lang="en-US" dirty="0"/>
          </a:p>
        </p:txBody>
      </p:sp>
      <p:sp>
        <p:nvSpPr>
          <p:cNvPr id="6" name="Slide Number Placeholder 5"/>
          <p:cNvSpPr>
            <a:spLocks noGrp="1"/>
          </p:cNvSpPr>
          <p:nvPr>
            <p:ph type="sldNum" sz="quarter" idx="4"/>
          </p:nvPr>
        </p:nvSpPr>
        <p:spPr>
          <a:xfrm>
            <a:off x="17216715" y="12712709"/>
            <a:ext cx="5484971" cy="730250"/>
          </a:xfrm>
          <a:prstGeom prst="rect">
            <a:avLst/>
          </a:prstGeom>
        </p:spPr>
        <p:txBody>
          <a:bodyPr vert="horz" lIns="182843" tIns="91422" rIns="182843" bIns="91422" rtlCol="0" anchor="ctr"/>
          <a:lstStyle>
            <a:lvl1pPr algn="r">
              <a:defRPr sz="2400">
                <a:solidFill>
                  <a:schemeClr val="tx1">
                    <a:tint val="75000"/>
                  </a:schemeClr>
                </a:solidFill>
                <a:latin typeface="Raleway" panose="020B0003030101060003" pitchFamily="34" charset="0"/>
              </a:defRPr>
            </a:lvl1pPr>
          </a:lstStyle>
          <a:p>
            <a:fld id="{FCEE2C88-6C8F-484D-AF69-578F576B1F44}" type="slidenum">
              <a:rPr lang="en-US" smtClean="0"/>
              <a:pPr/>
              <a:t>‹#›</a:t>
            </a:fld>
            <a:endParaRPr lang="en-US" dirty="0"/>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5" r:id="rId1"/>
    <p:sldLayoutId id="2147483657" r:id="rId2"/>
    <p:sldLayoutId id="2147483769" r:id="rId3"/>
    <p:sldLayoutId id="2147483768" r:id="rId4"/>
    <p:sldLayoutId id="2147483766" r:id="rId5"/>
    <p:sldLayoutId id="2147483767" r:id="rId6"/>
    <p:sldLayoutId id="2147483746" r:id="rId7"/>
    <p:sldLayoutId id="2147483765" r:id="rId8"/>
    <p:sldLayoutId id="2147483759" r:id="rId9"/>
    <p:sldLayoutId id="2147483761" r:id="rId10"/>
    <p:sldLayoutId id="2147483770" r:id="rId11"/>
    <p:sldLayoutId id="2147483764" r:id="rId12"/>
    <p:sldLayoutId id="2147483773" r:id="rId13"/>
    <p:sldLayoutId id="2147483775" r:id="rId14"/>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panose="020F0502020204030203" pitchFamily="34" charset="0"/>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panose="020F0502020204030203" pitchFamily="34" charset="0"/>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panose="020F0502020204030203" pitchFamily="34" charset="0"/>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panose="020F0502020204030203" pitchFamily="34" charset="0"/>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panose="020F0502020204030203" pitchFamily="34" charset="0"/>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ic-geoss.si/" TargetMode="External"/><Relationship Id="rId3" Type="http://schemas.openxmlformats.org/officeDocument/2006/relationships/hyperlink" Target="mailto:parocha@icbas.up.pt" TargetMode="External"/><Relationship Id="rId7" Type="http://schemas.openxmlformats.org/officeDocument/2006/relationships/hyperlink" Target="http://www.all-digital.org/" TargetMode="External"/><Relationship Id="rId12" Type="http://schemas.openxmlformats.org/officeDocument/2006/relationships/hyperlink" Target="http://www.ims-edu.com/" TargetMode="External"/><Relationship Id="rId2" Type="http://schemas.openxmlformats.org/officeDocument/2006/relationships/hyperlink" Target="http://www.up.pt/" TargetMode="External"/><Relationship Id="rId1" Type="http://schemas.openxmlformats.org/officeDocument/2006/relationships/slideLayout" Target="../slideLayouts/slideLayout13.xml"/><Relationship Id="rId6" Type="http://schemas.openxmlformats.org/officeDocument/2006/relationships/hyperlink" Target="http://www.vhs-sob.de/" TargetMode="External"/><Relationship Id="rId11" Type="http://schemas.openxmlformats.org/officeDocument/2006/relationships/hyperlink" Target="mailto:liliana.rodrigues@4humanz.com" TargetMode="External"/><Relationship Id="rId5" Type="http://schemas.openxmlformats.org/officeDocument/2006/relationships/hyperlink" Target="http://www.seniorzy-hipokamp.pl/" TargetMode="External"/><Relationship Id="rId10" Type="http://schemas.openxmlformats.org/officeDocument/2006/relationships/hyperlink" Target="http://www.4humanz.com/" TargetMode="External"/><Relationship Id="rId4" Type="http://schemas.openxmlformats.org/officeDocument/2006/relationships/hyperlink" Target="https://www.connectlatvia.lv/" TargetMode="External"/><Relationship Id="rId9" Type="http://schemas.openxmlformats.org/officeDocument/2006/relationships/hyperlink" Target="http://www.cpiataranto.gov.i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59056F9-FE4E-4D95-A4D7-ADEA3040EA8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7" r="217"/>
          <a:stretch>
            <a:fillRect/>
          </a:stretch>
        </p:blipFill>
        <p:spPr/>
      </p:pic>
      <p:sp>
        <p:nvSpPr>
          <p:cNvPr id="10" name="Rectangle 9"/>
          <p:cNvSpPr/>
          <p:nvPr/>
        </p:nvSpPr>
        <p:spPr>
          <a:xfrm>
            <a:off x="-760815" y="-292100"/>
            <a:ext cx="25842130" cy="14211300"/>
          </a:xfrm>
          <a:prstGeom prst="rect">
            <a:avLst/>
          </a:prstGeom>
          <a:solidFill>
            <a:schemeClr val="accent6">
              <a:alpha val="7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aleway" pitchFamily="2" charset="0"/>
            </a:endParaRPr>
          </a:p>
        </p:txBody>
      </p:sp>
      <p:sp>
        <p:nvSpPr>
          <p:cNvPr id="19" name="AutoShape 5">
            <a:extLst>
              <a:ext uri="{FF2B5EF4-FFF2-40B4-BE49-F238E27FC236}">
                <a16:creationId xmlns:a16="http://schemas.microsoft.com/office/drawing/2014/main" id="{27C83A3C-7299-4069-A0AB-60CB73C231A0}"/>
              </a:ext>
            </a:extLst>
          </p:cNvPr>
          <p:cNvSpPr>
            <a:spLocks/>
          </p:cNvSpPr>
          <p:nvPr/>
        </p:nvSpPr>
        <p:spPr bwMode="auto">
          <a:xfrm>
            <a:off x="0" y="5550584"/>
            <a:ext cx="24351279" cy="398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90" tIns="50790" rIns="50790" bIns="50790" anchor="ctr"/>
          <a:lstStyle/>
          <a:p>
            <a:pPr algn="ctr">
              <a:defRPr/>
            </a:pPr>
            <a:r>
              <a:rPr lang="es-ES" sz="16000" b="1" dirty="0" err="1">
                <a:solidFill>
                  <a:schemeClr val="bg1"/>
                </a:solidFill>
                <a:latin typeface="Raleway" pitchFamily="2" charset="0"/>
                <a:cs typeface="Raleway"/>
              </a:rPr>
              <a:t>SMARTageCARE</a:t>
            </a:r>
            <a:endParaRPr lang="es-ES" sz="2400" b="1" dirty="0">
              <a:solidFill>
                <a:schemeClr val="bg1"/>
              </a:solidFill>
              <a:latin typeface="Raleway" pitchFamily="2" charset="0"/>
              <a:cs typeface="Raleway"/>
            </a:endParaRPr>
          </a:p>
        </p:txBody>
      </p:sp>
      <p:sp>
        <p:nvSpPr>
          <p:cNvPr id="20" name="AutoShape 3">
            <a:extLst>
              <a:ext uri="{FF2B5EF4-FFF2-40B4-BE49-F238E27FC236}">
                <a16:creationId xmlns:a16="http://schemas.microsoft.com/office/drawing/2014/main" id="{E14F2696-557C-4F4C-9627-63B49E72BFEC}"/>
              </a:ext>
            </a:extLst>
          </p:cNvPr>
          <p:cNvSpPr>
            <a:spLocks/>
          </p:cNvSpPr>
          <p:nvPr/>
        </p:nvSpPr>
        <p:spPr bwMode="auto">
          <a:xfrm>
            <a:off x="3095862" y="9220200"/>
            <a:ext cx="18185926" cy="19632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647570">
              <a:lnSpc>
                <a:spcPct val="120000"/>
              </a:lnSpc>
              <a:spcBef>
                <a:spcPts val="1700"/>
              </a:spcBef>
              <a:defRPr/>
            </a:pPr>
            <a:r>
              <a:rPr lang="en-US" dirty="0">
                <a:solidFill>
                  <a:schemeClr val="bg1"/>
                </a:solidFill>
                <a:latin typeface="Raleway" pitchFamily="2" charset="0"/>
                <a:cs typeface="Raleway"/>
              </a:rPr>
              <a:t>Toolkit for Caring and Empowering European Older Adults: Ecosystem, Handbook and Digital Platform in Digital Transition, e-Health and Citizenship</a:t>
            </a:r>
            <a:endParaRPr lang="es-ES" dirty="0">
              <a:solidFill>
                <a:schemeClr val="bg1"/>
              </a:solidFill>
              <a:latin typeface="Raleway" pitchFamily="2" charset="0"/>
              <a:cs typeface="Raleway"/>
            </a:endParaRPr>
          </a:p>
        </p:txBody>
      </p:sp>
      <p:grpSp>
        <p:nvGrpSpPr>
          <p:cNvPr id="21" name="Group 20">
            <a:extLst>
              <a:ext uri="{FF2B5EF4-FFF2-40B4-BE49-F238E27FC236}">
                <a16:creationId xmlns:a16="http://schemas.microsoft.com/office/drawing/2014/main" id="{4271641C-B62B-4A14-8A83-7E41151CB485}"/>
              </a:ext>
            </a:extLst>
          </p:cNvPr>
          <p:cNvGrpSpPr/>
          <p:nvPr/>
        </p:nvGrpSpPr>
        <p:grpSpPr>
          <a:xfrm>
            <a:off x="10269012" y="11183427"/>
            <a:ext cx="3813254" cy="251700"/>
            <a:chOff x="1775295" y="2028842"/>
            <a:chExt cx="3631535" cy="45719"/>
          </a:xfrm>
        </p:grpSpPr>
        <p:sp>
          <p:nvSpPr>
            <p:cNvPr id="22" name="Rectangle 21">
              <a:extLst>
                <a:ext uri="{FF2B5EF4-FFF2-40B4-BE49-F238E27FC236}">
                  <a16:creationId xmlns:a16="http://schemas.microsoft.com/office/drawing/2014/main" id="{3AAC1F6F-377F-4608-8233-5503D570343E}"/>
                </a:ext>
              </a:extLst>
            </p:cNvPr>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Raleway" pitchFamily="2" charset="0"/>
              </a:endParaRPr>
            </a:p>
          </p:txBody>
        </p:sp>
        <p:sp>
          <p:nvSpPr>
            <p:cNvPr id="23" name="Rectangle 22">
              <a:extLst>
                <a:ext uri="{FF2B5EF4-FFF2-40B4-BE49-F238E27FC236}">
                  <a16:creationId xmlns:a16="http://schemas.microsoft.com/office/drawing/2014/main" id="{874B5AA2-DC70-4DED-A537-7A764973CCDB}"/>
                </a:ext>
              </a:extLst>
            </p:cNvPr>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Raleway" pitchFamily="2" charset="0"/>
              </a:endParaRPr>
            </a:p>
          </p:txBody>
        </p:sp>
        <p:sp>
          <p:nvSpPr>
            <p:cNvPr id="24" name="Rectangle 23">
              <a:extLst>
                <a:ext uri="{FF2B5EF4-FFF2-40B4-BE49-F238E27FC236}">
                  <a16:creationId xmlns:a16="http://schemas.microsoft.com/office/drawing/2014/main" id="{80A6BE86-BB07-4F98-8DCB-2C628D65A1F4}"/>
                </a:ext>
              </a:extLst>
            </p:cNvPr>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Raleway" pitchFamily="2" charset="0"/>
              </a:endParaRPr>
            </a:p>
          </p:txBody>
        </p:sp>
        <p:sp>
          <p:nvSpPr>
            <p:cNvPr id="25" name="Rectangle 24">
              <a:extLst>
                <a:ext uri="{FF2B5EF4-FFF2-40B4-BE49-F238E27FC236}">
                  <a16:creationId xmlns:a16="http://schemas.microsoft.com/office/drawing/2014/main" id="{06F22D49-3B67-4645-ACF0-F8E1C1A267C9}"/>
                </a:ext>
              </a:extLst>
            </p:cNvPr>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Raleway" pitchFamily="2" charset="0"/>
              </a:endParaRPr>
            </a:p>
          </p:txBody>
        </p:sp>
        <p:sp>
          <p:nvSpPr>
            <p:cNvPr id="26" name="Rectangle 25">
              <a:extLst>
                <a:ext uri="{FF2B5EF4-FFF2-40B4-BE49-F238E27FC236}">
                  <a16:creationId xmlns:a16="http://schemas.microsoft.com/office/drawing/2014/main" id="{3C440B0F-A974-4C26-BE9D-9C7251978DA9}"/>
                </a:ext>
              </a:extLst>
            </p:cNvPr>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Raleway" pitchFamily="2" charset="0"/>
              </a:endParaRPr>
            </a:p>
          </p:txBody>
        </p:sp>
        <p:sp>
          <p:nvSpPr>
            <p:cNvPr id="27" name="Rectangle 26">
              <a:extLst>
                <a:ext uri="{FF2B5EF4-FFF2-40B4-BE49-F238E27FC236}">
                  <a16:creationId xmlns:a16="http://schemas.microsoft.com/office/drawing/2014/main" id="{263816E2-B628-4E4F-9965-35C869B7BCFA}"/>
                </a:ext>
              </a:extLst>
            </p:cNvPr>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Raleway" pitchFamily="2" charset="0"/>
              </a:endParaRPr>
            </a:p>
          </p:txBody>
        </p:sp>
      </p:grpSp>
    </p:spTree>
    <p:extLst>
      <p:ext uri="{BB962C8B-B14F-4D97-AF65-F5344CB8AC3E}">
        <p14:creationId xmlns:p14="http://schemas.microsoft.com/office/powerpoint/2010/main" val="106993602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6111593" y="8435950"/>
            <a:ext cx="4446312" cy="2214692"/>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Raleway" pitchFamily="2" charset="0"/>
            </a:endParaRPr>
          </a:p>
        </p:txBody>
      </p:sp>
      <p:sp>
        <p:nvSpPr>
          <p:cNvPr id="7" name="Freeform 6"/>
          <p:cNvSpPr/>
          <p:nvPr/>
        </p:nvSpPr>
        <p:spPr>
          <a:xfrm flipV="1">
            <a:off x="2233331" y="6221258"/>
            <a:ext cx="4446312" cy="2214692"/>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Raleway" pitchFamily="2" charset="0"/>
            </a:endParaRPr>
          </a:p>
        </p:txBody>
      </p:sp>
      <p:sp>
        <p:nvSpPr>
          <p:cNvPr id="8" name="Freeform 7"/>
          <p:cNvSpPr/>
          <p:nvPr/>
        </p:nvSpPr>
        <p:spPr>
          <a:xfrm>
            <a:off x="13868116" y="8435950"/>
            <a:ext cx="4446312" cy="2214692"/>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Raleway" pitchFamily="2" charset="0"/>
            </a:endParaRPr>
          </a:p>
        </p:txBody>
      </p:sp>
      <p:sp>
        <p:nvSpPr>
          <p:cNvPr id="9" name="Freeform 8"/>
          <p:cNvSpPr/>
          <p:nvPr/>
        </p:nvSpPr>
        <p:spPr>
          <a:xfrm flipV="1">
            <a:off x="9989855" y="6221258"/>
            <a:ext cx="4446312" cy="2214692"/>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Raleway" pitchFamily="2" charset="0"/>
            </a:endParaRPr>
          </a:p>
        </p:txBody>
      </p:sp>
      <p:sp>
        <p:nvSpPr>
          <p:cNvPr id="10" name="Freeform 9"/>
          <p:cNvSpPr/>
          <p:nvPr/>
        </p:nvSpPr>
        <p:spPr>
          <a:xfrm flipV="1">
            <a:off x="17746378" y="6221258"/>
            <a:ext cx="4446312" cy="2214692"/>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latin typeface="Raleway" pitchFamily="2" charset="0"/>
            </a:endParaRPr>
          </a:p>
        </p:txBody>
      </p:sp>
      <p:sp>
        <p:nvSpPr>
          <p:cNvPr id="12" name="Text Placeholder 33"/>
          <p:cNvSpPr txBox="1">
            <a:spLocks/>
          </p:cNvSpPr>
          <p:nvPr/>
        </p:nvSpPr>
        <p:spPr>
          <a:xfrm>
            <a:off x="2801383" y="9988511"/>
            <a:ext cx="3299816" cy="334247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AU" sz="2400" b="1" dirty="0">
                <a:solidFill>
                  <a:schemeClr val="tx2"/>
                </a:solidFill>
                <a:latin typeface="Raleway" pitchFamily="2" charset="0"/>
                <a:cs typeface="Raleway"/>
              </a:rPr>
              <a:t>WP1</a:t>
            </a:r>
          </a:p>
          <a:p>
            <a:pPr marL="0" indent="0" algn="ctr">
              <a:lnSpc>
                <a:spcPct val="100000"/>
              </a:lnSpc>
              <a:spcBef>
                <a:spcPts val="0"/>
              </a:spcBef>
              <a:buNone/>
            </a:pPr>
            <a:r>
              <a:rPr lang="en-AU" sz="2400" b="1" dirty="0">
                <a:solidFill>
                  <a:schemeClr val="tx2"/>
                </a:solidFill>
                <a:latin typeface="Raleway" pitchFamily="2" charset="0"/>
                <a:cs typeface="Raleway"/>
              </a:rPr>
              <a:t>Project Management</a:t>
            </a:r>
          </a:p>
          <a:p>
            <a:pPr marL="0" indent="0" algn="ctr">
              <a:lnSpc>
                <a:spcPct val="100000"/>
              </a:lnSpc>
              <a:spcBef>
                <a:spcPts val="0"/>
              </a:spcBef>
              <a:buNone/>
            </a:pPr>
            <a:endParaRPr lang="en-AU" sz="2000" b="1" dirty="0">
              <a:solidFill>
                <a:schemeClr val="tx2"/>
              </a:solidFill>
              <a:latin typeface="Raleway" pitchFamily="2" charset="0"/>
              <a:cs typeface="Raleway"/>
            </a:endParaRPr>
          </a:p>
          <a:p>
            <a:pPr marL="0" indent="0" algn="just">
              <a:lnSpc>
                <a:spcPct val="100000"/>
              </a:lnSpc>
              <a:spcBef>
                <a:spcPts val="0"/>
              </a:spcBef>
              <a:buNone/>
            </a:pPr>
            <a:r>
              <a:rPr lang="en-AU" sz="1800" dirty="0">
                <a:solidFill>
                  <a:schemeClr val="tx2"/>
                </a:solidFill>
                <a:latin typeface="Raleway" pitchFamily="2" charset="0"/>
                <a:cs typeface="Raleway"/>
              </a:rPr>
              <a:t>This WP aims to coordinate, monitor and assess the project </a:t>
            </a:r>
            <a:r>
              <a:rPr lang="en-US" sz="1800" dirty="0">
                <a:solidFill>
                  <a:schemeClr val="tx2"/>
                </a:solidFill>
                <a:latin typeface="Raleway" pitchFamily="2" charset="0"/>
                <a:cs typeface="Raleway"/>
              </a:rPr>
              <a:t>progress, quality and achievement, and guarantee quality standards for work packages, and the consortium satisfaction.</a:t>
            </a:r>
            <a:endParaRPr lang="en-AU" sz="1800" dirty="0">
              <a:solidFill>
                <a:schemeClr val="tx2"/>
              </a:solidFill>
              <a:latin typeface="Raleway" pitchFamily="2" charset="0"/>
              <a:cs typeface="Raleway"/>
            </a:endParaRPr>
          </a:p>
        </p:txBody>
      </p:sp>
      <p:sp>
        <p:nvSpPr>
          <p:cNvPr id="13" name="Oval 12"/>
          <p:cNvSpPr>
            <a:spLocks noChangeAspect="1"/>
          </p:cNvSpPr>
          <p:nvPr/>
        </p:nvSpPr>
        <p:spPr>
          <a:xfrm>
            <a:off x="3302418" y="7274148"/>
            <a:ext cx="2297745" cy="22983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43" tIns="91422" rIns="182843" bIns="91422" numCol="1" spcCol="0" rtlCol="0" fromWordArt="0" anchor="ctr" anchorCtr="0" forceAA="0" compatLnSpc="1">
            <a:prstTxWarp prst="textNoShape">
              <a:avLst/>
            </a:prstTxWarp>
            <a:noAutofit/>
          </a:bodyPr>
          <a:lstStyle/>
          <a:p>
            <a:pPr algn="ctr"/>
            <a:endParaRPr lang="en-US" sz="6400" dirty="0">
              <a:solidFill>
                <a:schemeClr val="bg1"/>
              </a:solidFill>
              <a:latin typeface="Raleway" pitchFamily="2" charset="0"/>
              <a:cs typeface="Raleway"/>
            </a:endParaRPr>
          </a:p>
        </p:txBody>
      </p:sp>
      <p:sp>
        <p:nvSpPr>
          <p:cNvPr id="14" name="Oval 13"/>
          <p:cNvSpPr>
            <a:spLocks noChangeAspect="1"/>
          </p:cNvSpPr>
          <p:nvPr/>
        </p:nvSpPr>
        <p:spPr>
          <a:xfrm>
            <a:off x="7185091" y="7274148"/>
            <a:ext cx="2297745" cy="22983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43" tIns="91422" rIns="182843" bIns="91422" numCol="1" spcCol="0" rtlCol="0" fromWordArt="0" anchor="ctr" anchorCtr="0" forceAA="0" compatLnSpc="1">
            <a:prstTxWarp prst="textNoShape">
              <a:avLst/>
            </a:prstTxWarp>
            <a:noAutofit/>
          </a:bodyPr>
          <a:lstStyle/>
          <a:p>
            <a:pPr algn="ctr"/>
            <a:endParaRPr lang="en-US" sz="6400" dirty="0">
              <a:solidFill>
                <a:schemeClr val="bg1"/>
              </a:solidFill>
              <a:latin typeface="Raleway" pitchFamily="2" charset="0"/>
              <a:cs typeface="Raleway"/>
            </a:endParaRPr>
          </a:p>
        </p:txBody>
      </p:sp>
      <p:sp>
        <p:nvSpPr>
          <p:cNvPr id="15" name="Oval 14"/>
          <p:cNvSpPr>
            <a:spLocks noChangeAspect="1"/>
          </p:cNvSpPr>
          <p:nvPr/>
        </p:nvSpPr>
        <p:spPr>
          <a:xfrm>
            <a:off x="11063352" y="7274148"/>
            <a:ext cx="2297745" cy="22983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43" tIns="91422" rIns="182843" bIns="91422" numCol="1" spcCol="0" rtlCol="0" fromWordArt="0" anchor="ctr" anchorCtr="0" forceAA="0" compatLnSpc="1">
            <a:prstTxWarp prst="textNoShape">
              <a:avLst/>
            </a:prstTxWarp>
            <a:noAutofit/>
          </a:bodyPr>
          <a:lstStyle/>
          <a:p>
            <a:pPr algn="ctr"/>
            <a:endParaRPr lang="en-US" sz="6400" dirty="0">
              <a:solidFill>
                <a:schemeClr val="bg1"/>
              </a:solidFill>
              <a:latin typeface="Raleway" pitchFamily="2" charset="0"/>
              <a:cs typeface="Raleway"/>
            </a:endParaRPr>
          </a:p>
        </p:txBody>
      </p:sp>
      <p:sp>
        <p:nvSpPr>
          <p:cNvPr id="16" name="Oval 15"/>
          <p:cNvSpPr>
            <a:spLocks noChangeAspect="1"/>
          </p:cNvSpPr>
          <p:nvPr/>
        </p:nvSpPr>
        <p:spPr>
          <a:xfrm>
            <a:off x="14941614" y="7274148"/>
            <a:ext cx="2297745" cy="22983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43" tIns="91422" rIns="182843" bIns="91422" numCol="1" spcCol="0" rtlCol="0" fromWordArt="0" anchor="ctr" anchorCtr="0" forceAA="0" compatLnSpc="1">
            <a:prstTxWarp prst="textNoShape">
              <a:avLst/>
            </a:prstTxWarp>
            <a:noAutofit/>
          </a:bodyPr>
          <a:lstStyle/>
          <a:p>
            <a:pPr algn="ctr"/>
            <a:endParaRPr lang="en-US" sz="6400" dirty="0">
              <a:solidFill>
                <a:schemeClr val="bg1"/>
              </a:solidFill>
              <a:latin typeface="Raleway" pitchFamily="2" charset="0"/>
              <a:cs typeface="Raleway"/>
            </a:endParaRPr>
          </a:p>
        </p:txBody>
      </p:sp>
      <p:sp>
        <p:nvSpPr>
          <p:cNvPr id="17" name="Oval 16"/>
          <p:cNvSpPr>
            <a:spLocks noChangeAspect="1"/>
          </p:cNvSpPr>
          <p:nvPr/>
        </p:nvSpPr>
        <p:spPr>
          <a:xfrm>
            <a:off x="18819876" y="7274148"/>
            <a:ext cx="2297745" cy="22983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43" tIns="91422" rIns="182843" bIns="91422" numCol="1" spcCol="0" rtlCol="0" fromWordArt="0" anchor="ctr" anchorCtr="0" forceAA="0" compatLnSpc="1">
            <a:prstTxWarp prst="textNoShape">
              <a:avLst/>
            </a:prstTxWarp>
            <a:noAutofit/>
          </a:bodyPr>
          <a:lstStyle/>
          <a:p>
            <a:pPr algn="ctr"/>
            <a:endParaRPr lang="en-US" sz="6400" dirty="0">
              <a:solidFill>
                <a:schemeClr val="bg1"/>
              </a:solidFill>
              <a:latin typeface="Raleway" pitchFamily="2" charset="0"/>
              <a:cs typeface="Raleway"/>
            </a:endParaRPr>
          </a:p>
        </p:txBody>
      </p:sp>
      <p:sp>
        <p:nvSpPr>
          <p:cNvPr id="28" name="Text Placeholder 33"/>
          <p:cNvSpPr txBox="1">
            <a:spLocks/>
          </p:cNvSpPr>
          <p:nvPr/>
        </p:nvSpPr>
        <p:spPr>
          <a:xfrm>
            <a:off x="6259538" y="4105284"/>
            <a:ext cx="4160812" cy="259478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AU" sz="2400" b="1" dirty="0">
                <a:solidFill>
                  <a:schemeClr val="tx2"/>
                </a:solidFill>
                <a:latin typeface="Raleway" pitchFamily="2" charset="0"/>
                <a:cs typeface="Raleway"/>
              </a:rPr>
              <a:t>WP2</a:t>
            </a:r>
          </a:p>
          <a:p>
            <a:pPr marL="0" indent="0" algn="ctr">
              <a:lnSpc>
                <a:spcPct val="100000"/>
              </a:lnSpc>
              <a:spcBef>
                <a:spcPts val="0"/>
              </a:spcBef>
              <a:buNone/>
            </a:pPr>
            <a:r>
              <a:rPr lang="en-AU" sz="2400" b="1" dirty="0" err="1">
                <a:solidFill>
                  <a:schemeClr val="tx2"/>
                </a:solidFill>
                <a:latin typeface="Raleway" pitchFamily="2" charset="0"/>
                <a:cs typeface="Raleway"/>
              </a:rPr>
              <a:t>SMARTageCARE</a:t>
            </a:r>
            <a:r>
              <a:rPr lang="en-AU" sz="2400" b="1" dirty="0">
                <a:solidFill>
                  <a:schemeClr val="tx2"/>
                </a:solidFill>
                <a:latin typeface="Raleway" pitchFamily="2" charset="0"/>
                <a:cs typeface="Raleway"/>
              </a:rPr>
              <a:t> Ecosystem</a:t>
            </a:r>
          </a:p>
          <a:p>
            <a:pPr marL="0" indent="0" algn="just">
              <a:lnSpc>
                <a:spcPct val="100000"/>
              </a:lnSpc>
              <a:spcBef>
                <a:spcPts val="0"/>
              </a:spcBef>
              <a:buNone/>
            </a:pPr>
            <a:endParaRPr lang="en-AU" sz="2000" dirty="0">
              <a:solidFill>
                <a:schemeClr val="tx2"/>
              </a:solidFill>
              <a:latin typeface="Raleway" pitchFamily="2" charset="0"/>
              <a:cs typeface="Raleway"/>
            </a:endParaRPr>
          </a:p>
          <a:p>
            <a:pPr marL="0" indent="0" algn="just">
              <a:lnSpc>
                <a:spcPct val="100000"/>
              </a:lnSpc>
              <a:spcBef>
                <a:spcPts val="0"/>
              </a:spcBef>
              <a:buNone/>
            </a:pPr>
            <a:r>
              <a:rPr lang="en-AU" sz="1800" dirty="0">
                <a:solidFill>
                  <a:schemeClr val="tx2"/>
                </a:solidFill>
                <a:latin typeface="Raleway" pitchFamily="2" charset="0"/>
                <a:cs typeface="Raleway"/>
              </a:rPr>
              <a:t>This WP aims to develop an Ecosystem composed of an Ambassadors’ Network, an Advisory Board, a Strategic Plan, and an Awareness Campaign.</a:t>
            </a:r>
          </a:p>
          <a:p>
            <a:pPr marL="0" indent="0" algn="ctr">
              <a:lnSpc>
                <a:spcPct val="100000"/>
              </a:lnSpc>
              <a:spcBef>
                <a:spcPts val="0"/>
              </a:spcBef>
              <a:buNone/>
            </a:pPr>
            <a:endParaRPr lang="en-AU" sz="2400" b="1" dirty="0">
              <a:solidFill>
                <a:schemeClr val="tx2"/>
              </a:solidFill>
              <a:latin typeface="Raleway" pitchFamily="2" charset="0"/>
              <a:cs typeface="Raleway"/>
            </a:endParaRPr>
          </a:p>
        </p:txBody>
      </p:sp>
      <p:sp>
        <p:nvSpPr>
          <p:cNvPr id="31" name="Text Placeholder 33"/>
          <p:cNvSpPr txBox="1">
            <a:spLocks/>
          </p:cNvSpPr>
          <p:nvPr/>
        </p:nvSpPr>
        <p:spPr>
          <a:xfrm>
            <a:off x="13638234" y="4097600"/>
            <a:ext cx="4916466" cy="272401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AU" sz="2400" b="1" dirty="0">
                <a:solidFill>
                  <a:schemeClr val="tx2"/>
                </a:solidFill>
                <a:latin typeface="Raleway" pitchFamily="2" charset="0"/>
                <a:cs typeface="Raleway"/>
              </a:rPr>
              <a:t>WP4</a:t>
            </a:r>
          </a:p>
          <a:p>
            <a:pPr marL="0" indent="0" algn="ctr">
              <a:lnSpc>
                <a:spcPct val="100000"/>
              </a:lnSpc>
              <a:spcBef>
                <a:spcPts val="0"/>
              </a:spcBef>
              <a:buNone/>
            </a:pPr>
            <a:r>
              <a:rPr lang="en-AU" sz="2400" b="1" dirty="0" err="1">
                <a:solidFill>
                  <a:schemeClr val="tx2"/>
                </a:solidFill>
                <a:latin typeface="Raleway" pitchFamily="2" charset="0"/>
                <a:cs typeface="Raleway"/>
              </a:rPr>
              <a:t>SMARTageCARE</a:t>
            </a:r>
            <a:r>
              <a:rPr lang="en-AU" sz="2400" b="1" dirty="0">
                <a:solidFill>
                  <a:schemeClr val="tx2"/>
                </a:solidFill>
                <a:latin typeface="Raleway" pitchFamily="2" charset="0"/>
                <a:cs typeface="Raleway"/>
              </a:rPr>
              <a:t> Pilot Campaign</a:t>
            </a:r>
          </a:p>
          <a:p>
            <a:pPr marL="0" indent="0" algn="just">
              <a:lnSpc>
                <a:spcPct val="100000"/>
              </a:lnSpc>
              <a:spcBef>
                <a:spcPts val="0"/>
              </a:spcBef>
              <a:buNone/>
            </a:pPr>
            <a:endParaRPr lang="en-AU" sz="2000" dirty="0">
              <a:solidFill>
                <a:schemeClr val="tx2"/>
              </a:solidFill>
              <a:latin typeface="Raleway" pitchFamily="2" charset="0"/>
              <a:cs typeface="Raleway"/>
            </a:endParaRPr>
          </a:p>
          <a:p>
            <a:pPr marL="0" indent="0" algn="just">
              <a:lnSpc>
                <a:spcPct val="100000"/>
              </a:lnSpc>
              <a:spcBef>
                <a:spcPts val="0"/>
              </a:spcBef>
              <a:buNone/>
            </a:pPr>
            <a:r>
              <a:rPr lang="en-AU" sz="1800" dirty="0">
                <a:solidFill>
                  <a:schemeClr val="tx2"/>
                </a:solidFill>
                <a:latin typeface="Raleway" pitchFamily="2" charset="0"/>
                <a:cs typeface="Raleway"/>
              </a:rPr>
              <a:t>This WP aims to </a:t>
            </a:r>
            <a:r>
              <a:rPr lang="en-US" sz="1800" dirty="0">
                <a:solidFill>
                  <a:schemeClr val="tx2"/>
                </a:solidFill>
                <a:latin typeface="Raleway" pitchFamily="2" charset="0"/>
                <a:cs typeface="Raleway"/>
              </a:rPr>
              <a:t>implement a large-scale, pan-European pilot study to observe, experiment, evaluate and validate the usability and impact of the </a:t>
            </a:r>
            <a:r>
              <a:rPr lang="en-US" sz="1800" dirty="0" err="1">
                <a:solidFill>
                  <a:schemeClr val="tx2"/>
                </a:solidFill>
                <a:latin typeface="Raleway" pitchFamily="2" charset="0"/>
                <a:cs typeface="Raleway"/>
              </a:rPr>
              <a:t>SMARTageCARE</a:t>
            </a:r>
            <a:r>
              <a:rPr lang="en-US" sz="1800" dirty="0">
                <a:solidFill>
                  <a:schemeClr val="tx2"/>
                </a:solidFill>
                <a:latin typeface="Raleway" pitchFamily="2" charset="0"/>
                <a:cs typeface="Raleway"/>
              </a:rPr>
              <a:t> Toolkit.</a:t>
            </a:r>
          </a:p>
          <a:p>
            <a:pPr marL="0" indent="0" algn="just">
              <a:lnSpc>
                <a:spcPct val="100000"/>
              </a:lnSpc>
              <a:spcBef>
                <a:spcPts val="0"/>
              </a:spcBef>
              <a:buNone/>
            </a:pPr>
            <a:endParaRPr lang="en-AU" sz="1800" dirty="0">
              <a:solidFill>
                <a:schemeClr val="tx2"/>
              </a:solidFill>
              <a:latin typeface="Raleway" pitchFamily="2" charset="0"/>
              <a:cs typeface="Raleway"/>
            </a:endParaRPr>
          </a:p>
        </p:txBody>
      </p:sp>
      <p:sp>
        <p:nvSpPr>
          <p:cNvPr id="34" name="Text Placeholder 33"/>
          <p:cNvSpPr txBox="1">
            <a:spLocks/>
          </p:cNvSpPr>
          <p:nvPr/>
        </p:nvSpPr>
        <p:spPr>
          <a:xfrm>
            <a:off x="10279695" y="9988511"/>
            <a:ext cx="3869442" cy="331132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AU" sz="2400" b="1" dirty="0">
                <a:solidFill>
                  <a:schemeClr val="tx2"/>
                </a:solidFill>
                <a:latin typeface="Raleway" pitchFamily="2" charset="0"/>
                <a:cs typeface="Raleway"/>
              </a:rPr>
              <a:t>WP3</a:t>
            </a:r>
          </a:p>
          <a:p>
            <a:pPr marL="0" indent="0" algn="ctr">
              <a:lnSpc>
                <a:spcPct val="100000"/>
              </a:lnSpc>
              <a:spcBef>
                <a:spcPts val="0"/>
              </a:spcBef>
              <a:buNone/>
            </a:pPr>
            <a:r>
              <a:rPr lang="en-AU" sz="2400" b="1" dirty="0" err="1">
                <a:solidFill>
                  <a:schemeClr val="tx2"/>
                </a:solidFill>
                <a:latin typeface="Raleway" pitchFamily="2" charset="0"/>
                <a:cs typeface="Raleway"/>
              </a:rPr>
              <a:t>SMARTageCARE</a:t>
            </a:r>
            <a:r>
              <a:rPr lang="en-AU" sz="2400" b="1" dirty="0">
                <a:solidFill>
                  <a:schemeClr val="tx2"/>
                </a:solidFill>
                <a:latin typeface="Raleway" pitchFamily="2" charset="0"/>
                <a:cs typeface="Raleway"/>
              </a:rPr>
              <a:t> Toolkit</a:t>
            </a:r>
          </a:p>
          <a:p>
            <a:pPr marL="0" indent="0" algn="just">
              <a:lnSpc>
                <a:spcPct val="100000"/>
              </a:lnSpc>
              <a:spcBef>
                <a:spcPts val="0"/>
              </a:spcBef>
              <a:buNone/>
            </a:pPr>
            <a:endParaRPr lang="en-AU" sz="2000" dirty="0">
              <a:solidFill>
                <a:schemeClr val="tx2"/>
              </a:solidFill>
              <a:latin typeface="Raleway" pitchFamily="2" charset="0"/>
              <a:cs typeface="Raleway"/>
            </a:endParaRPr>
          </a:p>
          <a:p>
            <a:pPr marL="0" indent="0" algn="just">
              <a:lnSpc>
                <a:spcPct val="100000"/>
              </a:lnSpc>
              <a:spcBef>
                <a:spcPts val="0"/>
              </a:spcBef>
              <a:buNone/>
            </a:pPr>
            <a:r>
              <a:rPr lang="en-AU" sz="1800" dirty="0">
                <a:solidFill>
                  <a:schemeClr val="tx2"/>
                </a:solidFill>
                <a:latin typeface="Raleway" pitchFamily="2" charset="0"/>
                <a:cs typeface="Raleway"/>
              </a:rPr>
              <a:t>This WP aims to build an educational toolkit composed of a Handbook, Game Box and a Digital Platform, to improve skills in </a:t>
            </a:r>
            <a:r>
              <a:rPr lang="en-AU" sz="1800" dirty="0" err="1">
                <a:solidFill>
                  <a:schemeClr val="tx2"/>
                </a:solidFill>
                <a:latin typeface="Raleway" pitchFamily="2" charset="0"/>
                <a:cs typeface="Raleway"/>
              </a:rPr>
              <a:t>Health&amp;Care</a:t>
            </a:r>
            <a:r>
              <a:rPr lang="en-AU" sz="1800" dirty="0">
                <a:solidFill>
                  <a:schemeClr val="tx2"/>
                </a:solidFill>
                <a:latin typeface="Raleway" pitchFamily="2" charset="0"/>
                <a:cs typeface="Raleway"/>
              </a:rPr>
              <a:t>, Digital, and Citizenship using an IKIGAI approach for ageing.</a:t>
            </a:r>
          </a:p>
          <a:p>
            <a:pPr marL="0" indent="0" algn="ctr">
              <a:lnSpc>
                <a:spcPct val="100000"/>
              </a:lnSpc>
              <a:spcBef>
                <a:spcPts val="0"/>
              </a:spcBef>
              <a:buNone/>
            </a:pPr>
            <a:endParaRPr lang="en-AU" sz="2400" b="1" dirty="0">
              <a:solidFill>
                <a:schemeClr val="tx2"/>
              </a:solidFill>
              <a:latin typeface="Raleway" pitchFamily="2" charset="0"/>
              <a:cs typeface="Raleway"/>
            </a:endParaRPr>
          </a:p>
          <a:p>
            <a:pPr marL="0" indent="0" algn="ctr">
              <a:lnSpc>
                <a:spcPct val="100000"/>
              </a:lnSpc>
              <a:spcBef>
                <a:spcPts val="0"/>
              </a:spcBef>
              <a:buNone/>
            </a:pPr>
            <a:endParaRPr lang="en-AU" sz="2400" b="1" dirty="0">
              <a:solidFill>
                <a:schemeClr val="tx2"/>
              </a:solidFill>
              <a:latin typeface="Raleway" pitchFamily="2" charset="0"/>
              <a:cs typeface="Raleway"/>
            </a:endParaRPr>
          </a:p>
        </p:txBody>
      </p:sp>
      <p:sp>
        <p:nvSpPr>
          <p:cNvPr id="37" name="Text Placeholder 33"/>
          <p:cNvSpPr txBox="1">
            <a:spLocks/>
          </p:cNvSpPr>
          <p:nvPr/>
        </p:nvSpPr>
        <p:spPr>
          <a:xfrm>
            <a:off x="17521779" y="9964321"/>
            <a:ext cx="5025400" cy="333551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AU" sz="2400" b="1" dirty="0">
                <a:solidFill>
                  <a:schemeClr val="tx2"/>
                </a:solidFill>
                <a:latin typeface="Raleway" pitchFamily="2" charset="0"/>
                <a:cs typeface="Raleway"/>
              </a:rPr>
              <a:t>WP5</a:t>
            </a:r>
          </a:p>
          <a:p>
            <a:pPr marL="0" indent="0" algn="ctr">
              <a:lnSpc>
                <a:spcPct val="100000"/>
              </a:lnSpc>
              <a:spcBef>
                <a:spcPts val="0"/>
              </a:spcBef>
              <a:buNone/>
            </a:pPr>
            <a:r>
              <a:rPr lang="en-AU" sz="2400" b="1" dirty="0">
                <a:solidFill>
                  <a:schemeClr val="tx2"/>
                </a:solidFill>
                <a:latin typeface="Raleway" pitchFamily="2" charset="0"/>
                <a:cs typeface="Raleway"/>
              </a:rPr>
              <a:t>Communication and Scaling-up</a:t>
            </a:r>
            <a:endParaRPr lang="en-AU" sz="2000" b="1" dirty="0">
              <a:solidFill>
                <a:schemeClr val="tx2"/>
              </a:solidFill>
              <a:latin typeface="Raleway" pitchFamily="2" charset="0"/>
              <a:cs typeface="Raleway"/>
            </a:endParaRPr>
          </a:p>
          <a:p>
            <a:pPr marL="0" indent="0" algn="just">
              <a:lnSpc>
                <a:spcPct val="100000"/>
              </a:lnSpc>
              <a:spcBef>
                <a:spcPts val="0"/>
              </a:spcBef>
              <a:buNone/>
            </a:pPr>
            <a:endParaRPr lang="en-AU" sz="2000" dirty="0">
              <a:solidFill>
                <a:schemeClr val="tx2"/>
              </a:solidFill>
              <a:latin typeface="Raleway" pitchFamily="2" charset="0"/>
              <a:cs typeface="Raleway"/>
            </a:endParaRPr>
          </a:p>
          <a:p>
            <a:pPr marL="0" indent="0" algn="just">
              <a:lnSpc>
                <a:spcPct val="100000"/>
              </a:lnSpc>
              <a:spcBef>
                <a:spcPts val="0"/>
              </a:spcBef>
              <a:buNone/>
            </a:pPr>
            <a:r>
              <a:rPr lang="en-AU" sz="1800" dirty="0">
                <a:solidFill>
                  <a:schemeClr val="tx2"/>
                </a:solidFill>
                <a:latin typeface="Raleway" pitchFamily="2" charset="0"/>
                <a:cs typeface="Raleway"/>
              </a:rPr>
              <a:t>This WP aims to promote the project’s results and activities on a large scale, through an attractive visual identify and dissemination events and tools and support the scaling-up strategy through a European awareness campaign.</a:t>
            </a:r>
          </a:p>
        </p:txBody>
      </p:sp>
      <p:sp>
        <p:nvSpPr>
          <p:cNvPr id="63" name="TextBox 62"/>
          <p:cNvSpPr txBox="1"/>
          <p:nvPr/>
        </p:nvSpPr>
        <p:spPr>
          <a:xfrm>
            <a:off x="1615186" y="595215"/>
            <a:ext cx="13452990" cy="1015663"/>
          </a:xfrm>
          <a:prstGeom prst="rect">
            <a:avLst/>
          </a:prstGeom>
          <a:noFill/>
        </p:spPr>
        <p:txBody>
          <a:bodyPr wrap="square" rtlCol="0">
            <a:spAutoFit/>
          </a:bodyPr>
          <a:lstStyle/>
          <a:p>
            <a:r>
              <a:rPr lang="en-GB" sz="6000" b="1" dirty="0">
                <a:solidFill>
                  <a:schemeClr val="tx2"/>
                </a:solidFill>
                <a:latin typeface="Raleway" pitchFamily="2" charset="0"/>
                <a:cs typeface="Raleway"/>
              </a:rPr>
              <a:t>Action Plan - </a:t>
            </a:r>
            <a:r>
              <a:rPr lang="en-GB" sz="6000" dirty="0">
                <a:solidFill>
                  <a:schemeClr val="tx2"/>
                </a:solidFill>
                <a:latin typeface="Raleway" pitchFamily="2" charset="0"/>
                <a:cs typeface="Raleway"/>
              </a:rPr>
              <a:t>Work Packages</a:t>
            </a:r>
          </a:p>
        </p:txBody>
      </p:sp>
      <p:grpSp>
        <p:nvGrpSpPr>
          <p:cNvPr id="64" name="Group 63"/>
          <p:cNvGrpSpPr/>
          <p:nvPr/>
        </p:nvGrpSpPr>
        <p:grpSpPr>
          <a:xfrm>
            <a:off x="1730736" y="1783761"/>
            <a:ext cx="2738812" cy="73150"/>
            <a:chOff x="1775295" y="2028842"/>
            <a:chExt cx="3631535" cy="45719"/>
          </a:xfrm>
        </p:grpSpPr>
        <p:sp>
          <p:nvSpPr>
            <p:cNvPr id="65" name="Rectangle 64"/>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66" name="Rectangle 65"/>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67" name="Rectangle 66"/>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68" name="Rectangle 67"/>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69" name="Rectangle 68"/>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70" name="Rectangle 69"/>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grpSp>
      <p:sp>
        <p:nvSpPr>
          <p:cNvPr id="59" name="TextBox 58">
            <a:extLst>
              <a:ext uri="{FF2B5EF4-FFF2-40B4-BE49-F238E27FC236}">
                <a16:creationId xmlns:a16="http://schemas.microsoft.com/office/drawing/2014/main" id="{588DB414-3BFB-4BD7-B766-0CF427B6336F}"/>
              </a:ext>
            </a:extLst>
          </p:cNvPr>
          <p:cNvSpPr txBox="1"/>
          <p:nvPr/>
        </p:nvSpPr>
        <p:spPr>
          <a:xfrm>
            <a:off x="1620619" y="2058062"/>
            <a:ext cx="22757031" cy="584775"/>
          </a:xfrm>
          <a:prstGeom prst="rect">
            <a:avLst/>
          </a:prstGeom>
          <a:noFill/>
        </p:spPr>
        <p:txBody>
          <a:bodyPr wrap="square" rtlCol="0">
            <a:spAutoFit/>
          </a:bodyPr>
          <a:lstStyle/>
          <a:p>
            <a:r>
              <a:rPr lang="en-US" sz="3200" b="1" dirty="0">
                <a:solidFill>
                  <a:schemeClr val="accent1"/>
                </a:solidFill>
                <a:latin typeface="Raleway" pitchFamily="2" charset="0"/>
                <a:cs typeface="Raleway Light"/>
              </a:rPr>
              <a:t>The </a:t>
            </a:r>
            <a:r>
              <a:rPr lang="en-US" sz="3200" b="1" dirty="0" err="1">
                <a:solidFill>
                  <a:schemeClr val="accent1"/>
                </a:solidFill>
                <a:latin typeface="Raleway" pitchFamily="2" charset="0"/>
                <a:cs typeface="Raleway Light"/>
              </a:rPr>
              <a:t>SMARTageCARE</a:t>
            </a:r>
            <a:r>
              <a:rPr lang="en-US" sz="3200" b="1" dirty="0">
                <a:solidFill>
                  <a:schemeClr val="accent1"/>
                </a:solidFill>
                <a:latin typeface="Raleway" pitchFamily="2" charset="0"/>
                <a:cs typeface="Raleway Light"/>
              </a:rPr>
              <a:t> action plan was designed based in previous experience and research background</a:t>
            </a:r>
            <a:endParaRPr lang="id-ID" sz="3200" b="1" dirty="0">
              <a:solidFill>
                <a:schemeClr val="accent1"/>
              </a:solidFill>
              <a:latin typeface="Raleway" pitchFamily="2" charset="0"/>
              <a:cs typeface="Raleway Light"/>
            </a:endParaRPr>
          </a:p>
        </p:txBody>
      </p:sp>
      <p:sp>
        <p:nvSpPr>
          <p:cNvPr id="60" name="TextBox 59">
            <a:extLst>
              <a:ext uri="{FF2B5EF4-FFF2-40B4-BE49-F238E27FC236}">
                <a16:creationId xmlns:a16="http://schemas.microsoft.com/office/drawing/2014/main" id="{7DBA9D65-843B-46C8-B285-821DEFF4F619}"/>
              </a:ext>
            </a:extLst>
          </p:cNvPr>
          <p:cNvSpPr txBox="1"/>
          <p:nvPr/>
        </p:nvSpPr>
        <p:spPr>
          <a:xfrm>
            <a:off x="1643706" y="2705621"/>
            <a:ext cx="21940911" cy="1137812"/>
          </a:xfrm>
          <a:prstGeom prst="rect">
            <a:avLst/>
          </a:prstGeom>
          <a:noFill/>
        </p:spPr>
        <p:txBody>
          <a:bodyPr wrap="square" rtlCol="0">
            <a:spAutoFit/>
          </a:bodyPr>
          <a:lstStyle/>
          <a:p>
            <a:pPr algn="just">
              <a:lnSpc>
                <a:spcPct val="130000"/>
              </a:lnSpc>
            </a:pPr>
            <a:r>
              <a:rPr lang="en-US" sz="1800" dirty="0">
                <a:solidFill>
                  <a:srgbClr val="000000"/>
                </a:solidFill>
                <a:latin typeface="Raleway" pitchFamily="2" charset="0"/>
                <a:cs typeface="Raleway Light"/>
              </a:rPr>
              <a:t>The Project’s action plan implies that all partners participate in the development of all work packages and in the involvement of the local communities, networks and advocacy groups. Based on the Learning-by-doing approach, all partners will be trained with skills in the specific areas of the Project and also soft skills to improve the capacity and motivation to participate actively during the project implementation and after the funded period.</a:t>
            </a:r>
          </a:p>
        </p:txBody>
      </p:sp>
    </p:spTree>
    <p:extLst>
      <p:ext uri="{BB962C8B-B14F-4D97-AF65-F5344CB8AC3E}">
        <p14:creationId xmlns:p14="http://schemas.microsoft.com/office/powerpoint/2010/main" val="172062032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Rectangle 226"/>
          <p:cNvSpPr/>
          <p:nvPr/>
        </p:nvSpPr>
        <p:spPr>
          <a:xfrm>
            <a:off x="609621" y="2225766"/>
            <a:ext cx="11365501" cy="108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243744" tIns="0" rIns="243744" bIns="121869" rtlCol="0" anchor="ctr"/>
          <a:lstStyle/>
          <a:p>
            <a:pPr algn="just"/>
            <a:r>
              <a:rPr lang="en-US" sz="2400" b="1" dirty="0">
                <a:latin typeface="Raleway" pitchFamily="2" charset="0"/>
                <a:cs typeface="Raleway"/>
              </a:rPr>
              <a:t>CONNECT </a:t>
            </a:r>
            <a:r>
              <a:rPr lang="en-US" sz="2400" b="1" dirty="0" err="1">
                <a:latin typeface="Raleway" pitchFamily="2" charset="0"/>
                <a:cs typeface="Raleway"/>
              </a:rPr>
              <a:t>Latvija</a:t>
            </a:r>
            <a:r>
              <a:rPr lang="en-US" sz="2400" b="1" dirty="0">
                <a:latin typeface="Raleway" pitchFamily="2" charset="0"/>
                <a:cs typeface="Raleway"/>
              </a:rPr>
              <a:t> (CONNECT)</a:t>
            </a:r>
          </a:p>
          <a:p>
            <a:pPr algn="just"/>
            <a:r>
              <a:rPr lang="en-US" sz="1600" dirty="0">
                <a:latin typeface="Raleway" pitchFamily="2" charset="0"/>
                <a:cs typeface="Raleway"/>
              </a:rPr>
              <a:t>CONNECT is a non-profit membership association to develop new and innovative companies, business ideas, and real-life entrepreneurship.</a:t>
            </a:r>
          </a:p>
        </p:txBody>
      </p:sp>
      <p:sp>
        <p:nvSpPr>
          <p:cNvPr id="242" name="TextBox 241"/>
          <p:cNvSpPr txBox="1"/>
          <p:nvPr/>
        </p:nvSpPr>
        <p:spPr>
          <a:xfrm>
            <a:off x="1615185" y="595215"/>
            <a:ext cx="8968051" cy="1015663"/>
          </a:xfrm>
          <a:prstGeom prst="rect">
            <a:avLst/>
          </a:prstGeom>
          <a:noFill/>
        </p:spPr>
        <p:txBody>
          <a:bodyPr wrap="square" rtlCol="0">
            <a:spAutoFit/>
          </a:bodyPr>
          <a:lstStyle/>
          <a:p>
            <a:r>
              <a:rPr lang="pt-PT" sz="6000" b="1" dirty="0">
                <a:solidFill>
                  <a:schemeClr val="tx2"/>
                </a:solidFill>
                <a:latin typeface="Raleway" pitchFamily="2" charset="0"/>
                <a:cs typeface="Raleway"/>
              </a:rPr>
              <a:t>Consortium</a:t>
            </a:r>
            <a:endParaRPr lang="id-ID" sz="6000" b="1" dirty="0">
              <a:solidFill>
                <a:schemeClr val="tx2"/>
              </a:solidFill>
              <a:latin typeface="Raleway" pitchFamily="2" charset="0"/>
              <a:cs typeface="Raleway"/>
            </a:endParaRPr>
          </a:p>
        </p:txBody>
      </p:sp>
      <p:grpSp>
        <p:nvGrpSpPr>
          <p:cNvPr id="243" name="Group 242"/>
          <p:cNvGrpSpPr/>
          <p:nvPr/>
        </p:nvGrpSpPr>
        <p:grpSpPr>
          <a:xfrm>
            <a:off x="1730736" y="1783761"/>
            <a:ext cx="2738812" cy="73150"/>
            <a:chOff x="1775295" y="2028842"/>
            <a:chExt cx="3631535" cy="45719"/>
          </a:xfrm>
        </p:grpSpPr>
        <p:sp>
          <p:nvSpPr>
            <p:cNvPr id="244" name="Rectangle 243"/>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245" name="Rectangle 244"/>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246" name="Rectangle 245"/>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247" name="Rectangle 246"/>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248" name="Rectangle 247"/>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249" name="Rectangle 248"/>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grpSp>
      <p:pic>
        <p:nvPicPr>
          <p:cNvPr id="252" name="Picture 10" descr="European union map Royalty Free Vector Image - VectorStock">
            <a:extLst>
              <a:ext uri="{FF2B5EF4-FFF2-40B4-BE49-F238E27FC236}">
                <a16:creationId xmlns:a16="http://schemas.microsoft.com/office/drawing/2014/main" id="{E1D68D99-6258-4040-A93D-8C8BAB39EC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00" b="11111"/>
          <a:stretch/>
        </p:blipFill>
        <p:spPr bwMode="auto">
          <a:xfrm>
            <a:off x="12724106" y="2550344"/>
            <a:ext cx="11653545" cy="10784656"/>
          </a:xfrm>
          <a:prstGeom prst="rect">
            <a:avLst/>
          </a:prstGeom>
          <a:noFill/>
          <a:extLst>
            <a:ext uri="{909E8E84-426E-40DD-AFC4-6F175D3DCCD1}">
              <a14:hiddenFill xmlns:a14="http://schemas.microsoft.com/office/drawing/2010/main">
                <a:solidFill>
                  <a:srgbClr val="FFFFFF"/>
                </a:solidFill>
              </a14:hiddenFill>
            </a:ext>
          </a:extLst>
        </p:spPr>
      </p:pic>
      <p:sp>
        <p:nvSpPr>
          <p:cNvPr id="253" name="Oval 252">
            <a:extLst>
              <a:ext uri="{FF2B5EF4-FFF2-40B4-BE49-F238E27FC236}">
                <a16:creationId xmlns:a16="http://schemas.microsoft.com/office/drawing/2014/main" id="{DF9EBEEB-C73F-4B16-9623-401C5076922F}"/>
              </a:ext>
            </a:extLst>
          </p:cNvPr>
          <p:cNvSpPr/>
          <p:nvPr/>
        </p:nvSpPr>
        <p:spPr>
          <a:xfrm>
            <a:off x="23415841" y="12201156"/>
            <a:ext cx="1209460" cy="1133844"/>
          </a:xfrm>
          <a:prstGeom prst="ellipse">
            <a:avLst/>
          </a:prstGeom>
          <a:noFill/>
          <a:ln w="57150">
            <a:solidFill>
              <a:srgbClr val="B78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Raleway" pitchFamily="2" charset="0"/>
            </a:endParaRPr>
          </a:p>
        </p:txBody>
      </p:sp>
      <p:sp>
        <p:nvSpPr>
          <p:cNvPr id="254" name="Oval 253">
            <a:extLst>
              <a:ext uri="{FF2B5EF4-FFF2-40B4-BE49-F238E27FC236}">
                <a16:creationId xmlns:a16="http://schemas.microsoft.com/office/drawing/2014/main" id="{06EF8C9A-3FD4-431F-B625-3D467138F8F9}"/>
              </a:ext>
            </a:extLst>
          </p:cNvPr>
          <p:cNvSpPr/>
          <p:nvPr/>
        </p:nvSpPr>
        <p:spPr>
          <a:xfrm>
            <a:off x="19959316" y="7458096"/>
            <a:ext cx="1033784" cy="96915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Raleway" pitchFamily="2" charset="0"/>
            </a:endParaRPr>
          </a:p>
        </p:txBody>
      </p:sp>
      <p:sp>
        <p:nvSpPr>
          <p:cNvPr id="255" name="Oval 254">
            <a:extLst>
              <a:ext uri="{FF2B5EF4-FFF2-40B4-BE49-F238E27FC236}">
                <a16:creationId xmlns:a16="http://schemas.microsoft.com/office/drawing/2014/main" id="{3F8681CA-D27F-4457-BD97-1C3F17B92A88}"/>
              </a:ext>
            </a:extLst>
          </p:cNvPr>
          <p:cNvSpPr/>
          <p:nvPr/>
        </p:nvSpPr>
        <p:spPr>
          <a:xfrm>
            <a:off x="17940016" y="7704157"/>
            <a:ext cx="1107424" cy="1038188"/>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Raleway" pitchFamily="2" charset="0"/>
            </a:endParaRPr>
          </a:p>
        </p:txBody>
      </p:sp>
      <p:sp>
        <p:nvSpPr>
          <p:cNvPr id="256" name="Oval 255">
            <a:extLst>
              <a:ext uri="{FF2B5EF4-FFF2-40B4-BE49-F238E27FC236}">
                <a16:creationId xmlns:a16="http://schemas.microsoft.com/office/drawing/2014/main" id="{113F61E8-B8E8-4507-926E-F37E718382E9}"/>
              </a:ext>
            </a:extLst>
          </p:cNvPr>
          <p:cNvSpPr/>
          <p:nvPr/>
        </p:nvSpPr>
        <p:spPr>
          <a:xfrm>
            <a:off x="17925194" y="9269439"/>
            <a:ext cx="1045374" cy="980016"/>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Raleway" pitchFamily="2" charset="0"/>
            </a:endParaRPr>
          </a:p>
        </p:txBody>
      </p:sp>
      <p:sp>
        <p:nvSpPr>
          <p:cNvPr id="261" name="Oval 260">
            <a:extLst>
              <a:ext uri="{FF2B5EF4-FFF2-40B4-BE49-F238E27FC236}">
                <a16:creationId xmlns:a16="http://schemas.microsoft.com/office/drawing/2014/main" id="{C5E99D69-A683-4DA9-BDB2-B4D311EC2B54}"/>
              </a:ext>
            </a:extLst>
          </p:cNvPr>
          <p:cNvSpPr/>
          <p:nvPr/>
        </p:nvSpPr>
        <p:spPr>
          <a:xfrm>
            <a:off x="21474684" y="6303490"/>
            <a:ext cx="664208" cy="62268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Raleway" pitchFamily="2" charset="0"/>
            </a:endParaRPr>
          </a:p>
        </p:txBody>
      </p:sp>
      <p:sp>
        <p:nvSpPr>
          <p:cNvPr id="263" name="Oval 262">
            <a:extLst>
              <a:ext uri="{FF2B5EF4-FFF2-40B4-BE49-F238E27FC236}">
                <a16:creationId xmlns:a16="http://schemas.microsoft.com/office/drawing/2014/main" id="{D5BFCD51-97BD-46F5-A636-D5E07BC83179}"/>
              </a:ext>
            </a:extLst>
          </p:cNvPr>
          <p:cNvSpPr/>
          <p:nvPr/>
        </p:nvSpPr>
        <p:spPr>
          <a:xfrm>
            <a:off x="13865794" y="11010900"/>
            <a:ext cx="991570" cy="92957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Raleway" pitchFamily="2" charset="0"/>
            </a:endParaRPr>
          </a:p>
        </p:txBody>
      </p:sp>
      <p:sp>
        <p:nvSpPr>
          <p:cNvPr id="264" name="Oval 263">
            <a:extLst>
              <a:ext uri="{FF2B5EF4-FFF2-40B4-BE49-F238E27FC236}">
                <a16:creationId xmlns:a16="http://schemas.microsoft.com/office/drawing/2014/main" id="{EF285F99-4BDD-4D30-A298-1CA0F213D25E}"/>
              </a:ext>
            </a:extLst>
          </p:cNvPr>
          <p:cNvSpPr/>
          <p:nvPr/>
        </p:nvSpPr>
        <p:spPr>
          <a:xfrm>
            <a:off x="16832591" y="7730845"/>
            <a:ext cx="1113324" cy="1043718"/>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Raleway" pitchFamily="2" charset="0"/>
            </a:endParaRPr>
          </a:p>
        </p:txBody>
      </p:sp>
      <p:sp>
        <p:nvSpPr>
          <p:cNvPr id="265" name="Oval 264">
            <a:extLst>
              <a:ext uri="{FF2B5EF4-FFF2-40B4-BE49-F238E27FC236}">
                <a16:creationId xmlns:a16="http://schemas.microsoft.com/office/drawing/2014/main" id="{1514C90C-B7C3-4A96-B68F-17972FA2DA78}"/>
              </a:ext>
            </a:extLst>
          </p:cNvPr>
          <p:cNvSpPr/>
          <p:nvPr/>
        </p:nvSpPr>
        <p:spPr>
          <a:xfrm>
            <a:off x="18893696" y="8939527"/>
            <a:ext cx="1119222" cy="1049248"/>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Raleway" pitchFamily="2" charset="0"/>
            </a:endParaRPr>
          </a:p>
        </p:txBody>
      </p:sp>
      <p:cxnSp>
        <p:nvCxnSpPr>
          <p:cNvPr id="229" name="Elbow Connector 228"/>
          <p:cNvCxnSpPr>
            <a:cxnSpLocks/>
            <a:stCxn id="227" idx="3"/>
            <a:endCxn id="261" idx="0"/>
          </p:cNvCxnSpPr>
          <p:nvPr/>
        </p:nvCxnSpPr>
        <p:spPr>
          <a:xfrm>
            <a:off x="11975122" y="2765766"/>
            <a:ext cx="9831666" cy="3537724"/>
          </a:xfrm>
          <a:prstGeom prst="bentConnector2">
            <a:avLst/>
          </a:prstGeom>
          <a:ln w="12700">
            <a:headEnd type="oval"/>
            <a:tailEnd type="none"/>
          </a:ln>
        </p:spPr>
        <p:style>
          <a:lnRef idx="1">
            <a:schemeClr val="accent1"/>
          </a:lnRef>
          <a:fillRef idx="0">
            <a:schemeClr val="accent1"/>
          </a:fillRef>
          <a:effectRef idx="0">
            <a:schemeClr val="accent1"/>
          </a:effectRef>
          <a:fontRef idx="minor">
            <a:schemeClr val="tx1"/>
          </a:fontRef>
        </p:style>
      </p:cxnSp>
      <p:sp>
        <p:nvSpPr>
          <p:cNvPr id="267" name="Rectangle 266">
            <a:extLst>
              <a:ext uri="{FF2B5EF4-FFF2-40B4-BE49-F238E27FC236}">
                <a16:creationId xmlns:a16="http://schemas.microsoft.com/office/drawing/2014/main" id="{540F7CB8-1538-4DC4-B5D2-858FCFF7620E}"/>
              </a:ext>
            </a:extLst>
          </p:cNvPr>
          <p:cNvSpPr/>
          <p:nvPr/>
        </p:nvSpPr>
        <p:spPr>
          <a:xfrm>
            <a:off x="609626" y="3465201"/>
            <a:ext cx="11365500" cy="108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243744" tIns="0" rIns="243744" bIns="121869" rtlCol="0" anchor="ctr"/>
          <a:lstStyle/>
          <a:p>
            <a:pPr algn="just"/>
            <a:r>
              <a:rPr lang="pl-PL" sz="2400" b="1" dirty="0">
                <a:latin typeface="Raleway" pitchFamily="2" charset="0"/>
                <a:cs typeface="Raleway"/>
              </a:rPr>
              <a:t>HIPOKAMP - Centre for Intergenerational Integration</a:t>
            </a:r>
            <a:r>
              <a:rPr lang="pt-PT" sz="2400" b="1" dirty="0">
                <a:latin typeface="Raleway" pitchFamily="2" charset="0"/>
                <a:cs typeface="Raleway"/>
              </a:rPr>
              <a:t> (HIPOKAMP)</a:t>
            </a:r>
          </a:p>
          <a:p>
            <a:pPr algn="just"/>
            <a:r>
              <a:rPr lang="pt-PT" sz="1600" dirty="0">
                <a:latin typeface="Raleway" pitchFamily="2" charset="0"/>
                <a:cs typeface="Raleway"/>
              </a:rPr>
              <a:t>HIPOKAM </a:t>
            </a:r>
            <a:r>
              <a:rPr lang="en-GB" sz="1600" dirty="0">
                <a:latin typeface="Raleway" pitchFamily="2" charset="0"/>
                <a:cs typeface="Raleway"/>
              </a:rPr>
              <a:t>is a non-profit association that supports </a:t>
            </a:r>
            <a:r>
              <a:rPr lang="en-US" sz="1600" dirty="0">
                <a:latin typeface="Raleway" pitchFamily="2" charset="0"/>
                <a:cs typeface="Raleway"/>
              </a:rPr>
              <a:t>senior clubs and other non-formal senior groups, cooperating with nursing homes and daily.</a:t>
            </a:r>
          </a:p>
        </p:txBody>
      </p:sp>
      <p:sp>
        <p:nvSpPr>
          <p:cNvPr id="268" name="Rectangle 267">
            <a:extLst>
              <a:ext uri="{FF2B5EF4-FFF2-40B4-BE49-F238E27FC236}">
                <a16:creationId xmlns:a16="http://schemas.microsoft.com/office/drawing/2014/main" id="{FF53B025-14FA-4166-8883-521CB200A3B1}"/>
              </a:ext>
            </a:extLst>
          </p:cNvPr>
          <p:cNvSpPr/>
          <p:nvPr/>
        </p:nvSpPr>
        <p:spPr>
          <a:xfrm>
            <a:off x="609627" y="4709496"/>
            <a:ext cx="11365499" cy="108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43744" tIns="0" rIns="243744" bIns="121869" rtlCol="0" anchor="ctr"/>
          <a:lstStyle/>
          <a:p>
            <a:pPr algn="just"/>
            <a:r>
              <a:rPr lang="en-US" sz="2400" b="1" dirty="0">
                <a:latin typeface="Raleway" pitchFamily="2" charset="0"/>
                <a:cs typeface="Raleway"/>
              </a:rPr>
              <a:t>Adult Education Center </a:t>
            </a:r>
            <a:r>
              <a:rPr lang="en-US" sz="2400" b="1" dirty="0" err="1">
                <a:latin typeface="Raleway" pitchFamily="2" charset="0"/>
                <a:cs typeface="Raleway"/>
              </a:rPr>
              <a:t>Schrobenhausen</a:t>
            </a:r>
            <a:r>
              <a:rPr lang="en-US" sz="2400" b="1" dirty="0">
                <a:latin typeface="Raleway" pitchFamily="2" charset="0"/>
                <a:cs typeface="Raleway"/>
              </a:rPr>
              <a:t> (VHS)</a:t>
            </a:r>
          </a:p>
          <a:p>
            <a:pPr algn="just"/>
            <a:r>
              <a:rPr lang="en-US" sz="1600" dirty="0">
                <a:latin typeface="Raleway" pitchFamily="2" charset="0"/>
                <a:cs typeface="Raleway"/>
              </a:rPr>
              <a:t>VHS is a non-profit organization that provides a typical German community college for people aged 65 years or more offering a wide range of educational </a:t>
            </a:r>
            <a:r>
              <a:rPr lang="en-US" sz="1600" dirty="0" err="1">
                <a:latin typeface="Raleway" pitchFamily="2" charset="0"/>
                <a:cs typeface="Raleway"/>
              </a:rPr>
              <a:t>programmes</a:t>
            </a:r>
            <a:r>
              <a:rPr lang="en-US" sz="1600" dirty="0">
                <a:latin typeface="Raleway" pitchFamily="2" charset="0"/>
                <a:cs typeface="Raleway"/>
              </a:rPr>
              <a:t> and activities.</a:t>
            </a:r>
          </a:p>
        </p:txBody>
      </p:sp>
      <p:sp>
        <p:nvSpPr>
          <p:cNvPr id="269" name="Rectangle 268">
            <a:extLst>
              <a:ext uri="{FF2B5EF4-FFF2-40B4-BE49-F238E27FC236}">
                <a16:creationId xmlns:a16="http://schemas.microsoft.com/office/drawing/2014/main" id="{C86EE1E2-A7DE-47F9-87A7-6D073C7050CE}"/>
              </a:ext>
            </a:extLst>
          </p:cNvPr>
          <p:cNvSpPr/>
          <p:nvPr/>
        </p:nvSpPr>
        <p:spPr>
          <a:xfrm>
            <a:off x="603857" y="5945737"/>
            <a:ext cx="11365497" cy="1080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243744" tIns="0" rIns="243744" bIns="121869" rtlCol="0" anchor="ctr"/>
          <a:lstStyle/>
          <a:p>
            <a:pPr algn="just"/>
            <a:r>
              <a:rPr lang="en-US" sz="2400" b="1" dirty="0">
                <a:latin typeface="Raleway" pitchFamily="2" charset="0"/>
                <a:cs typeface="Raleway"/>
              </a:rPr>
              <a:t>ALL DIGITAL AISBL (ALL DIGITAL)</a:t>
            </a:r>
          </a:p>
          <a:p>
            <a:pPr algn="just"/>
            <a:r>
              <a:rPr lang="en-US" sz="1600" dirty="0">
                <a:latin typeface="Raleway" pitchFamily="2" charset="0"/>
                <a:cs typeface="Raleway"/>
              </a:rPr>
              <a:t>ALL DIGITAL is a pan-European association working to enhance digital skills across Europe and support Europeans with insufficient digital skills.</a:t>
            </a:r>
          </a:p>
        </p:txBody>
      </p:sp>
      <p:sp>
        <p:nvSpPr>
          <p:cNvPr id="270" name="Rectangle 269">
            <a:extLst>
              <a:ext uri="{FF2B5EF4-FFF2-40B4-BE49-F238E27FC236}">
                <a16:creationId xmlns:a16="http://schemas.microsoft.com/office/drawing/2014/main" id="{660D8586-6B49-4C60-98FD-4B44ED1044F1}"/>
              </a:ext>
            </a:extLst>
          </p:cNvPr>
          <p:cNvSpPr/>
          <p:nvPr/>
        </p:nvSpPr>
        <p:spPr>
          <a:xfrm>
            <a:off x="603854" y="7181978"/>
            <a:ext cx="11365500" cy="1080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243744" tIns="0" rIns="243744" bIns="121869" rtlCol="0" anchor="ctr"/>
          <a:lstStyle/>
          <a:p>
            <a:pPr algn="just"/>
            <a:r>
              <a:rPr lang="en-US" sz="2400" b="1" dirty="0">
                <a:latin typeface="Raleway" pitchFamily="2" charset="0"/>
                <a:cs typeface="Raleway"/>
              </a:rPr>
              <a:t>Education Centre </a:t>
            </a:r>
            <a:r>
              <a:rPr lang="en-US" sz="2400" b="1" dirty="0" err="1">
                <a:latin typeface="Raleway" pitchFamily="2" charset="0"/>
                <a:cs typeface="Raleway"/>
              </a:rPr>
              <a:t>Geoss</a:t>
            </a:r>
            <a:r>
              <a:rPr lang="en-US" sz="2400" b="1" dirty="0">
                <a:latin typeface="Raleway" pitchFamily="2" charset="0"/>
                <a:cs typeface="Raleway"/>
              </a:rPr>
              <a:t> Ltd. (GEOSS)</a:t>
            </a:r>
          </a:p>
          <a:p>
            <a:pPr algn="just"/>
            <a:r>
              <a:rPr lang="en-US" sz="1600" dirty="0">
                <a:latin typeface="Raleway" pitchFamily="2" charset="0"/>
                <a:cs typeface="Raleway"/>
              </a:rPr>
              <a:t>GEOSS is the successor of the People's University that offers educational </a:t>
            </a:r>
            <a:r>
              <a:rPr lang="en-US" sz="1600" dirty="0" err="1">
                <a:latin typeface="Raleway" pitchFamily="2" charset="0"/>
                <a:cs typeface="Raleway"/>
              </a:rPr>
              <a:t>programmes</a:t>
            </a:r>
            <a:r>
              <a:rPr lang="en-US" sz="1600" dirty="0">
                <a:latin typeface="Raleway" pitchFamily="2" charset="0"/>
                <a:cs typeface="Raleway"/>
              </a:rPr>
              <a:t> for adults (elementary, secondary, tertiary education) and non-formal education </a:t>
            </a:r>
            <a:r>
              <a:rPr lang="en-US" sz="1600" dirty="0" err="1">
                <a:latin typeface="Raleway" pitchFamily="2" charset="0"/>
                <a:cs typeface="Raleway"/>
              </a:rPr>
              <a:t>programmes</a:t>
            </a:r>
            <a:r>
              <a:rPr lang="en-US" sz="1600" dirty="0">
                <a:latin typeface="Raleway" pitchFamily="2" charset="0"/>
                <a:cs typeface="Raleway"/>
              </a:rPr>
              <a:t>.</a:t>
            </a:r>
          </a:p>
        </p:txBody>
      </p:sp>
      <p:sp>
        <p:nvSpPr>
          <p:cNvPr id="271" name="Rectangle 270">
            <a:extLst>
              <a:ext uri="{FF2B5EF4-FFF2-40B4-BE49-F238E27FC236}">
                <a16:creationId xmlns:a16="http://schemas.microsoft.com/office/drawing/2014/main" id="{193EA394-AB5C-497D-AAA3-A005AB4D552E}"/>
              </a:ext>
            </a:extLst>
          </p:cNvPr>
          <p:cNvSpPr/>
          <p:nvPr/>
        </p:nvSpPr>
        <p:spPr>
          <a:xfrm>
            <a:off x="574727" y="8419821"/>
            <a:ext cx="11380138" cy="108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243744" tIns="0" rIns="243744" bIns="121869" rtlCol="0" anchor="ctr"/>
          <a:lstStyle/>
          <a:p>
            <a:pPr algn="just"/>
            <a:r>
              <a:rPr lang="en-US" sz="2400" b="1" dirty="0">
                <a:latin typeface="Raleway" pitchFamily="2" charset="0"/>
                <a:cs typeface="Raleway"/>
              </a:rPr>
              <a:t>Centro </a:t>
            </a:r>
            <a:r>
              <a:rPr lang="en-US" sz="2400" b="1" dirty="0" err="1">
                <a:latin typeface="Raleway" pitchFamily="2" charset="0"/>
                <a:cs typeface="Raleway"/>
              </a:rPr>
              <a:t>Provinciale</a:t>
            </a:r>
            <a:r>
              <a:rPr lang="en-US" sz="2400" b="1" dirty="0">
                <a:latin typeface="Raleway" pitchFamily="2" charset="0"/>
                <a:cs typeface="Raleway"/>
              </a:rPr>
              <a:t> </a:t>
            </a:r>
            <a:r>
              <a:rPr lang="en-US" sz="2400" b="1" dirty="0" err="1">
                <a:latin typeface="Raleway" pitchFamily="2" charset="0"/>
                <a:cs typeface="Raleway"/>
              </a:rPr>
              <a:t>Istruzione</a:t>
            </a:r>
            <a:r>
              <a:rPr lang="en-US" sz="2400" b="1" dirty="0">
                <a:latin typeface="Raleway" pitchFamily="2" charset="0"/>
                <a:cs typeface="Raleway"/>
              </a:rPr>
              <a:t> </a:t>
            </a:r>
            <a:r>
              <a:rPr lang="en-US" sz="2400" b="1" dirty="0" err="1">
                <a:latin typeface="Raleway" pitchFamily="2" charset="0"/>
                <a:cs typeface="Raleway"/>
              </a:rPr>
              <a:t>Adulti</a:t>
            </a:r>
            <a:r>
              <a:rPr lang="en-US" sz="2400" b="1" dirty="0">
                <a:latin typeface="Raleway" pitchFamily="2" charset="0"/>
                <a:cs typeface="Raleway"/>
              </a:rPr>
              <a:t> (CPIA)</a:t>
            </a:r>
            <a:endParaRPr lang="en-US" sz="2400" dirty="0">
              <a:latin typeface="Raleway" pitchFamily="2" charset="0"/>
              <a:cs typeface="Raleway"/>
            </a:endParaRPr>
          </a:p>
          <a:p>
            <a:pPr algn="just"/>
            <a:r>
              <a:rPr lang="en-US" sz="1600" dirty="0">
                <a:latin typeface="Raleway" pitchFamily="2" charset="0"/>
                <a:cs typeface="Raleway"/>
              </a:rPr>
              <a:t>This is a public school funded and managed by the Ministry of Education for people over 16 years old, with elementary, middle, and secondary education, and non-formal education.</a:t>
            </a:r>
            <a:endParaRPr lang="en-US" sz="1600" b="1" dirty="0">
              <a:latin typeface="Raleway" pitchFamily="2" charset="0"/>
              <a:cs typeface="Raleway"/>
            </a:endParaRPr>
          </a:p>
        </p:txBody>
      </p:sp>
      <p:sp>
        <p:nvSpPr>
          <p:cNvPr id="272" name="Rectangle 271">
            <a:extLst>
              <a:ext uri="{FF2B5EF4-FFF2-40B4-BE49-F238E27FC236}">
                <a16:creationId xmlns:a16="http://schemas.microsoft.com/office/drawing/2014/main" id="{750E3364-E61D-49D5-A2BD-7F30AF322D9C}"/>
              </a:ext>
            </a:extLst>
          </p:cNvPr>
          <p:cNvSpPr/>
          <p:nvPr/>
        </p:nvSpPr>
        <p:spPr>
          <a:xfrm>
            <a:off x="564762" y="10911328"/>
            <a:ext cx="11375461" cy="1080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243744" tIns="0" rIns="243744" bIns="121869" rtlCol="0" anchor="ctr"/>
          <a:lstStyle/>
          <a:p>
            <a:pPr algn="just"/>
            <a:r>
              <a:rPr lang="en-US" sz="2400" b="1" dirty="0" err="1">
                <a:latin typeface="Raleway" pitchFamily="2" charset="0"/>
                <a:cs typeface="Raleway"/>
              </a:rPr>
              <a:t>ForHumanz</a:t>
            </a:r>
            <a:r>
              <a:rPr lang="en-US" sz="2400" b="1" dirty="0">
                <a:latin typeface="Raleway" pitchFamily="2" charset="0"/>
                <a:cs typeface="Raleway"/>
              </a:rPr>
              <a:t> (4HUMANZ)</a:t>
            </a:r>
          </a:p>
          <a:p>
            <a:pPr algn="just"/>
            <a:r>
              <a:rPr lang="en-US" sz="1600" dirty="0" err="1">
                <a:latin typeface="Raleway" pitchFamily="2" charset="0"/>
                <a:cs typeface="Raleway"/>
              </a:rPr>
              <a:t>ForHumanz</a:t>
            </a:r>
            <a:r>
              <a:rPr lang="en-US" sz="1600" dirty="0">
                <a:latin typeface="Raleway" pitchFamily="2" charset="0"/>
                <a:cs typeface="Raleway"/>
              </a:rPr>
              <a:t> is a consultancy and research company in the areas of </a:t>
            </a:r>
            <a:r>
              <a:rPr lang="en-US" sz="1600" dirty="0" err="1">
                <a:latin typeface="Raleway" pitchFamily="2" charset="0"/>
                <a:cs typeface="Raleway"/>
              </a:rPr>
              <a:t>Health&amp;Well-being</a:t>
            </a:r>
            <a:r>
              <a:rPr lang="en-US" sz="1600" dirty="0">
                <a:latin typeface="Raleway" pitchFamily="2" charset="0"/>
                <a:cs typeface="Raleway"/>
              </a:rPr>
              <a:t>, education and innovation </a:t>
            </a:r>
            <a:r>
              <a:rPr lang="de-DE"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with</a:t>
            </a:r>
            <a:r>
              <a:rPr lang="de-D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 </a:t>
            </a:r>
            <a:r>
              <a:rPr lang="de-DE"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particular</a:t>
            </a:r>
            <a:r>
              <a:rPr lang="de-D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de-DE"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focus</a:t>
            </a:r>
            <a:r>
              <a:rPr lang="de-D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on </a:t>
            </a:r>
            <a:r>
              <a:rPr lang="de-DE"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a:t>
            </a:r>
            <a:r>
              <a:rPr lang="de-D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de-DE"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context</a:t>
            </a:r>
            <a:r>
              <a:rPr lang="de-D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and </a:t>
            </a:r>
            <a:r>
              <a:rPr lang="de-DE"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processes</a:t>
            </a:r>
            <a:r>
              <a:rPr lang="de-D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de-DE"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associated</a:t>
            </a:r>
            <a:r>
              <a:rPr lang="de-D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de-DE"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with</a:t>
            </a:r>
            <a:r>
              <a:rPr lang="de-D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human </a:t>
            </a:r>
            <a:r>
              <a:rPr lang="de-DE"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aging</a:t>
            </a:r>
            <a:r>
              <a:rPr lang="en-US" sz="1600" dirty="0">
                <a:latin typeface="Raleway" pitchFamily="2" charset="0"/>
                <a:cs typeface="Raleway"/>
              </a:rPr>
              <a:t>.</a:t>
            </a:r>
          </a:p>
        </p:txBody>
      </p:sp>
      <p:sp>
        <p:nvSpPr>
          <p:cNvPr id="273" name="Rectangle 272">
            <a:extLst>
              <a:ext uri="{FF2B5EF4-FFF2-40B4-BE49-F238E27FC236}">
                <a16:creationId xmlns:a16="http://schemas.microsoft.com/office/drawing/2014/main" id="{98AF683E-A9EA-451A-B3F5-3AC7BAA64F56}"/>
              </a:ext>
            </a:extLst>
          </p:cNvPr>
          <p:cNvSpPr/>
          <p:nvPr/>
        </p:nvSpPr>
        <p:spPr>
          <a:xfrm>
            <a:off x="574727" y="9663569"/>
            <a:ext cx="11365496" cy="1080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243744" tIns="0" rIns="243744" bIns="121869" rtlCol="0" anchor="ctr"/>
          <a:lstStyle/>
          <a:p>
            <a:pPr algn="just"/>
            <a:r>
              <a:rPr lang="en-US" sz="2400" b="1" dirty="0">
                <a:latin typeface="Raleway" pitchFamily="2" charset="0"/>
                <a:cs typeface="Raleway"/>
              </a:rPr>
              <a:t>University of Porto (UPORTO)</a:t>
            </a:r>
          </a:p>
          <a:p>
            <a:pPr algn="just"/>
            <a:r>
              <a:rPr lang="en-US" sz="1600" dirty="0">
                <a:latin typeface="Raleway" pitchFamily="2" charset="0"/>
                <a:cs typeface="Raleway"/>
              </a:rPr>
              <a:t>The University of Porto is an institution for Higher Education and Scientific Research in Porto – Portugal, that </a:t>
            </a:r>
            <a:r>
              <a:rPr lang="en-US" sz="1600" dirty="0">
                <a:latin typeface="Raleway" pitchFamily="2" charset="0"/>
              </a:rPr>
              <a:t>combines education, market needs, science, and innovation.</a:t>
            </a:r>
            <a:endParaRPr lang="en-US" sz="1600" dirty="0">
              <a:latin typeface="Raleway" pitchFamily="2" charset="0"/>
              <a:cs typeface="Raleway"/>
            </a:endParaRPr>
          </a:p>
        </p:txBody>
      </p:sp>
      <p:sp>
        <p:nvSpPr>
          <p:cNvPr id="274" name="Rectangle 273">
            <a:extLst>
              <a:ext uri="{FF2B5EF4-FFF2-40B4-BE49-F238E27FC236}">
                <a16:creationId xmlns:a16="http://schemas.microsoft.com/office/drawing/2014/main" id="{8A00410A-E84D-47D3-8E81-437C6E0D4F69}"/>
              </a:ext>
            </a:extLst>
          </p:cNvPr>
          <p:cNvSpPr/>
          <p:nvPr/>
        </p:nvSpPr>
        <p:spPr>
          <a:xfrm>
            <a:off x="574727" y="12156415"/>
            <a:ext cx="11365496" cy="1080000"/>
          </a:xfrm>
          <a:prstGeom prst="rect">
            <a:avLst/>
          </a:prstGeom>
          <a:solidFill>
            <a:srgbClr val="B78B02"/>
          </a:solidFill>
          <a:ln>
            <a:noFill/>
          </a:ln>
        </p:spPr>
        <p:style>
          <a:lnRef idx="0">
            <a:scrgbClr r="0" g="0" b="0"/>
          </a:lnRef>
          <a:fillRef idx="0">
            <a:scrgbClr r="0" g="0" b="0"/>
          </a:fillRef>
          <a:effectRef idx="0">
            <a:scrgbClr r="0" g="0" b="0"/>
          </a:effectRef>
          <a:fontRef idx="minor">
            <a:schemeClr val="lt1"/>
          </a:fontRef>
        </p:style>
        <p:txBody>
          <a:bodyPr lIns="243744" tIns="0" rIns="243744" bIns="121869" rtlCol="0" anchor="ctr"/>
          <a:lstStyle/>
          <a:p>
            <a:pPr algn="just"/>
            <a:r>
              <a:rPr lang="en-US" sz="2400" b="1" dirty="0">
                <a:latin typeface="Raleway" pitchFamily="2" charset="0"/>
                <a:cs typeface="Raleway"/>
              </a:rPr>
              <a:t>IMS Research &amp; Development Center (IMS)</a:t>
            </a:r>
          </a:p>
          <a:p>
            <a:pPr algn="just"/>
            <a:r>
              <a:rPr lang="en-US" sz="1800" dirty="0">
                <a:latin typeface="Raleway" pitchFamily="2" charset="0"/>
                <a:cs typeface="Raleway"/>
              </a:rPr>
              <a:t>IMS is a non-profit organization that designs and implements new methods and mechanisms for transferring knowledge and technology.</a:t>
            </a:r>
          </a:p>
        </p:txBody>
      </p:sp>
      <p:cxnSp>
        <p:nvCxnSpPr>
          <p:cNvPr id="275" name="Elbow Connector 228">
            <a:extLst>
              <a:ext uri="{FF2B5EF4-FFF2-40B4-BE49-F238E27FC236}">
                <a16:creationId xmlns:a16="http://schemas.microsoft.com/office/drawing/2014/main" id="{C9C67854-2755-4F94-9774-03E460748EB8}"/>
              </a:ext>
            </a:extLst>
          </p:cNvPr>
          <p:cNvCxnSpPr>
            <a:cxnSpLocks/>
            <a:stCxn id="267" idx="3"/>
            <a:endCxn id="254" idx="0"/>
          </p:cNvCxnSpPr>
          <p:nvPr/>
        </p:nvCxnSpPr>
        <p:spPr>
          <a:xfrm>
            <a:off x="11975126" y="4005201"/>
            <a:ext cx="8501082" cy="3452895"/>
          </a:xfrm>
          <a:prstGeom prst="bentConnector2">
            <a:avLst/>
          </a:prstGeom>
          <a:ln w="12700">
            <a:headEnd type="oval"/>
            <a:tailEnd type="none"/>
          </a:ln>
        </p:spPr>
        <p:style>
          <a:lnRef idx="1">
            <a:schemeClr val="accent2"/>
          </a:lnRef>
          <a:fillRef idx="0">
            <a:schemeClr val="accent2"/>
          </a:fillRef>
          <a:effectRef idx="0">
            <a:schemeClr val="accent2"/>
          </a:effectRef>
          <a:fontRef idx="minor">
            <a:schemeClr val="tx1"/>
          </a:fontRef>
        </p:style>
      </p:cxnSp>
      <p:cxnSp>
        <p:nvCxnSpPr>
          <p:cNvPr id="276" name="Elbow Connector 228">
            <a:extLst>
              <a:ext uri="{FF2B5EF4-FFF2-40B4-BE49-F238E27FC236}">
                <a16:creationId xmlns:a16="http://schemas.microsoft.com/office/drawing/2014/main" id="{EE5602DB-DD5C-493B-96B3-7C9C1B0681C2}"/>
              </a:ext>
            </a:extLst>
          </p:cNvPr>
          <p:cNvCxnSpPr>
            <a:cxnSpLocks/>
            <a:stCxn id="274" idx="3"/>
            <a:endCxn id="253" idx="2"/>
          </p:cNvCxnSpPr>
          <p:nvPr/>
        </p:nvCxnSpPr>
        <p:spPr>
          <a:xfrm>
            <a:off x="11940223" y="12696415"/>
            <a:ext cx="11475618" cy="71663"/>
          </a:xfrm>
          <a:prstGeom prst="bentConnector3">
            <a:avLst>
              <a:gd name="adj1" fmla="val 50000"/>
            </a:avLst>
          </a:prstGeom>
          <a:ln w="12700">
            <a:solidFill>
              <a:srgbClr val="B78B0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80" name="Elbow Connector 228">
            <a:extLst>
              <a:ext uri="{FF2B5EF4-FFF2-40B4-BE49-F238E27FC236}">
                <a16:creationId xmlns:a16="http://schemas.microsoft.com/office/drawing/2014/main" id="{3FE5DA1F-DD0F-4F75-8393-19525F458652}"/>
              </a:ext>
            </a:extLst>
          </p:cNvPr>
          <p:cNvCxnSpPr>
            <a:cxnSpLocks/>
            <a:stCxn id="268" idx="3"/>
            <a:endCxn id="255" idx="0"/>
          </p:cNvCxnSpPr>
          <p:nvPr/>
        </p:nvCxnSpPr>
        <p:spPr>
          <a:xfrm>
            <a:off x="11975126" y="5249496"/>
            <a:ext cx="6518602" cy="2454661"/>
          </a:xfrm>
          <a:prstGeom prst="bentConnector2">
            <a:avLst/>
          </a:prstGeom>
          <a:ln w="12700">
            <a:headEnd type="oval"/>
            <a:tailEnd type="none"/>
          </a:ln>
        </p:spPr>
        <p:style>
          <a:lnRef idx="1">
            <a:schemeClr val="accent3"/>
          </a:lnRef>
          <a:fillRef idx="0">
            <a:schemeClr val="accent3"/>
          </a:fillRef>
          <a:effectRef idx="0">
            <a:schemeClr val="accent3"/>
          </a:effectRef>
          <a:fontRef idx="minor">
            <a:schemeClr val="tx1"/>
          </a:fontRef>
        </p:style>
      </p:cxnSp>
      <p:cxnSp>
        <p:nvCxnSpPr>
          <p:cNvPr id="283" name="Elbow Connector 228">
            <a:extLst>
              <a:ext uri="{FF2B5EF4-FFF2-40B4-BE49-F238E27FC236}">
                <a16:creationId xmlns:a16="http://schemas.microsoft.com/office/drawing/2014/main" id="{8B019999-06CB-4005-9159-CE94AD1517C1}"/>
              </a:ext>
            </a:extLst>
          </p:cNvPr>
          <p:cNvCxnSpPr>
            <a:cxnSpLocks/>
            <a:stCxn id="269" idx="3"/>
            <a:endCxn id="264" idx="0"/>
          </p:cNvCxnSpPr>
          <p:nvPr/>
        </p:nvCxnSpPr>
        <p:spPr>
          <a:xfrm>
            <a:off x="11969354" y="6485737"/>
            <a:ext cx="5419899" cy="1245108"/>
          </a:xfrm>
          <a:prstGeom prst="bentConnector2">
            <a:avLst/>
          </a:prstGeom>
          <a:ln w="12700">
            <a:headEnd type="oval"/>
            <a:tailEnd type="none"/>
          </a:ln>
        </p:spPr>
        <p:style>
          <a:lnRef idx="1">
            <a:schemeClr val="accent4"/>
          </a:lnRef>
          <a:fillRef idx="0">
            <a:schemeClr val="accent4"/>
          </a:fillRef>
          <a:effectRef idx="0">
            <a:schemeClr val="accent4"/>
          </a:effectRef>
          <a:fontRef idx="minor">
            <a:schemeClr val="tx1"/>
          </a:fontRef>
        </p:style>
      </p:cxnSp>
      <p:cxnSp>
        <p:nvCxnSpPr>
          <p:cNvPr id="286" name="Elbow Connector 228">
            <a:extLst>
              <a:ext uri="{FF2B5EF4-FFF2-40B4-BE49-F238E27FC236}">
                <a16:creationId xmlns:a16="http://schemas.microsoft.com/office/drawing/2014/main" id="{16E2E580-4EF1-4821-AB28-5047A227DCEA}"/>
              </a:ext>
            </a:extLst>
          </p:cNvPr>
          <p:cNvCxnSpPr>
            <a:cxnSpLocks/>
            <a:stCxn id="270" idx="3"/>
            <a:endCxn id="265" idx="2"/>
          </p:cNvCxnSpPr>
          <p:nvPr/>
        </p:nvCxnSpPr>
        <p:spPr>
          <a:xfrm>
            <a:off x="11969354" y="7721978"/>
            <a:ext cx="6924342" cy="1742173"/>
          </a:xfrm>
          <a:prstGeom prst="bentConnector3">
            <a:avLst>
              <a:gd name="adj1" fmla="val 50000"/>
            </a:avLst>
          </a:prstGeom>
          <a:ln w="12700">
            <a:headEnd type="oval"/>
            <a:tailEnd type="none"/>
          </a:ln>
        </p:spPr>
        <p:style>
          <a:lnRef idx="1">
            <a:schemeClr val="accent5"/>
          </a:lnRef>
          <a:fillRef idx="0">
            <a:schemeClr val="accent5"/>
          </a:fillRef>
          <a:effectRef idx="0">
            <a:schemeClr val="accent5"/>
          </a:effectRef>
          <a:fontRef idx="minor">
            <a:schemeClr val="tx1"/>
          </a:fontRef>
        </p:style>
      </p:cxnSp>
      <p:cxnSp>
        <p:nvCxnSpPr>
          <p:cNvPr id="289" name="Elbow Connector 228">
            <a:extLst>
              <a:ext uri="{FF2B5EF4-FFF2-40B4-BE49-F238E27FC236}">
                <a16:creationId xmlns:a16="http://schemas.microsoft.com/office/drawing/2014/main" id="{A4C30041-BE0A-4597-913F-DBA1178EF104}"/>
              </a:ext>
            </a:extLst>
          </p:cNvPr>
          <p:cNvCxnSpPr>
            <a:cxnSpLocks/>
            <a:stCxn id="271" idx="3"/>
            <a:endCxn id="256" idx="4"/>
          </p:cNvCxnSpPr>
          <p:nvPr/>
        </p:nvCxnSpPr>
        <p:spPr>
          <a:xfrm>
            <a:off x="11954865" y="8959821"/>
            <a:ext cx="6493016" cy="1289634"/>
          </a:xfrm>
          <a:prstGeom prst="bentConnector4">
            <a:avLst>
              <a:gd name="adj1" fmla="val 45975"/>
              <a:gd name="adj2" fmla="val 117726"/>
            </a:avLst>
          </a:prstGeom>
          <a:ln w="12700">
            <a:headEnd type="oval"/>
            <a:tailEnd type="none"/>
          </a:ln>
        </p:spPr>
        <p:style>
          <a:lnRef idx="1">
            <a:schemeClr val="accent6"/>
          </a:lnRef>
          <a:fillRef idx="0">
            <a:schemeClr val="accent6"/>
          </a:fillRef>
          <a:effectRef idx="0">
            <a:schemeClr val="accent6"/>
          </a:effectRef>
          <a:fontRef idx="minor">
            <a:schemeClr val="tx1"/>
          </a:fontRef>
        </p:style>
      </p:cxnSp>
      <p:cxnSp>
        <p:nvCxnSpPr>
          <p:cNvPr id="291" name="Elbow Connector 228">
            <a:extLst>
              <a:ext uri="{FF2B5EF4-FFF2-40B4-BE49-F238E27FC236}">
                <a16:creationId xmlns:a16="http://schemas.microsoft.com/office/drawing/2014/main" id="{86FF0F49-A392-43CF-B1C8-2BD7623A354D}"/>
              </a:ext>
            </a:extLst>
          </p:cNvPr>
          <p:cNvCxnSpPr>
            <a:cxnSpLocks/>
            <a:stCxn id="273" idx="3"/>
            <a:endCxn id="263" idx="0"/>
          </p:cNvCxnSpPr>
          <p:nvPr/>
        </p:nvCxnSpPr>
        <p:spPr>
          <a:xfrm>
            <a:off x="11940223" y="10203569"/>
            <a:ext cx="2421356" cy="807331"/>
          </a:xfrm>
          <a:prstGeom prst="bentConnector2">
            <a:avLst/>
          </a:prstGeom>
          <a:ln w="12700">
            <a:headEnd type="oval"/>
            <a:tailEnd type="none"/>
          </a:ln>
        </p:spPr>
        <p:style>
          <a:lnRef idx="1">
            <a:schemeClr val="dk1"/>
          </a:lnRef>
          <a:fillRef idx="0">
            <a:schemeClr val="dk1"/>
          </a:fillRef>
          <a:effectRef idx="0">
            <a:schemeClr val="dk1"/>
          </a:effectRef>
          <a:fontRef idx="minor">
            <a:schemeClr val="tx1"/>
          </a:fontRef>
        </p:style>
      </p:cxnSp>
      <p:cxnSp>
        <p:nvCxnSpPr>
          <p:cNvPr id="294" name="Elbow Connector 228">
            <a:extLst>
              <a:ext uri="{FF2B5EF4-FFF2-40B4-BE49-F238E27FC236}">
                <a16:creationId xmlns:a16="http://schemas.microsoft.com/office/drawing/2014/main" id="{402C8632-B8B8-4ED0-8B9F-4360B5286A62}"/>
              </a:ext>
            </a:extLst>
          </p:cNvPr>
          <p:cNvCxnSpPr>
            <a:cxnSpLocks/>
            <a:stCxn id="272" idx="3"/>
            <a:endCxn id="263" idx="2"/>
          </p:cNvCxnSpPr>
          <p:nvPr/>
        </p:nvCxnSpPr>
        <p:spPr>
          <a:xfrm>
            <a:off x="11940223" y="11451328"/>
            <a:ext cx="1925571" cy="24360"/>
          </a:xfrm>
          <a:prstGeom prst="bentConnector3">
            <a:avLst>
              <a:gd name="adj1" fmla="val 50000"/>
            </a:avLst>
          </a:prstGeom>
          <a:ln w="12700">
            <a:headEnd type="ova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8340190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736482-FA87-4DE1-83AC-5C80E1BADB4A}"/>
              </a:ext>
            </a:extLst>
          </p:cNvPr>
          <p:cNvSpPr txBox="1"/>
          <p:nvPr/>
        </p:nvSpPr>
        <p:spPr>
          <a:xfrm>
            <a:off x="1615185" y="595215"/>
            <a:ext cx="8968051" cy="1015663"/>
          </a:xfrm>
          <a:prstGeom prst="rect">
            <a:avLst/>
          </a:prstGeom>
          <a:noFill/>
        </p:spPr>
        <p:txBody>
          <a:bodyPr wrap="square" rtlCol="0">
            <a:spAutoFit/>
          </a:bodyPr>
          <a:lstStyle/>
          <a:p>
            <a:r>
              <a:rPr lang="en-GB" sz="6000" b="1" dirty="0">
                <a:solidFill>
                  <a:schemeClr val="tx2"/>
                </a:solidFill>
                <a:latin typeface="Raleway" pitchFamily="2" charset="0"/>
                <a:cs typeface="Raleway"/>
              </a:rPr>
              <a:t>Consortium </a:t>
            </a:r>
            <a:r>
              <a:rPr lang="en-GB" sz="6000" dirty="0">
                <a:solidFill>
                  <a:schemeClr val="tx2"/>
                </a:solidFill>
                <a:latin typeface="Raleway" pitchFamily="2" charset="0"/>
                <a:cs typeface="Raleway"/>
              </a:rPr>
              <a:t>- Contacts</a:t>
            </a:r>
          </a:p>
        </p:txBody>
      </p:sp>
      <p:grpSp>
        <p:nvGrpSpPr>
          <p:cNvPr id="4" name="Group 3">
            <a:extLst>
              <a:ext uri="{FF2B5EF4-FFF2-40B4-BE49-F238E27FC236}">
                <a16:creationId xmlns:a16="http://schemas.microsoft.com/office/drawing/2014/main" id="{B91F5A64-0F61-4985-AB47-19C84ACAC820}"/>
              </a:ext>
            </a:extLst>
          </p:cNvPr>
          <p:cNvGrpSpPr/>
          <p:nvPr/>
        </p:nvGrpSpPr>
        <p:grpSpPr>
          <a:xfrm>
            <a:off x="1730736" y="1783761"/>
            <a:ext cx="2738812" cy="73150"/>
            <a:chOff x="1775295" y="2028842"/>
            <a:chExt cx="3631535" cy="45719"/>
          </a:xfrm>
        </p:grpSpPr>
        <p:sp>
          <p:nvSpPr>
            <p:cNvPr id="5" name="Rectangle 4">
              <a:extLst>
                <a:ext uri="{FF2B5EF4-FFF2-40B4-BE49-F238E27FC236}">
                  <a16:creationId xmlns:a16="http://schemas.microsoft.com/office/drawing/2014/main" id="{00F328EE-0512-4CD7-8FC9-CEF31DDDF0BF}"/>
                </a:ext>
              </a:extLst>
            </p:cNvPr>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6" name="Rectangle 5">
              <a:extLst>
                <a:ext uri="{FF2B5EF4-FFF2-40B4-BE49-F238E27FC236}">
                  <a16:creationId xmlns:a16="http://schemas.microsoft.com/office/drawing/2014/main" id="{A894576A-6B3D-4CEA-A2EE-2D36A13DA7DE}"/>
                </a:ext>
              </a:extLst>
            </p:cNvPr>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7" name="Rectangle 6">
              <a:extLst>
                <a:ext uri="{FF2B5EF4-FFF2-40B4-BE49-F238E27FC236}">
                  <a16:creationId xmlns:a16="http://schemas.microsoft.com/office/drawing/2014/main" id="{35A2BCCB-F718-43B1-AE0F-9FC284BB79C1}"/>
                </a:ext>
              </a:extLst>
            </p:cNvPr>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8" name="Rectangle 7">
              <a:extLst>
                <a:ext uri="{FF2B5EF4-FFF2-40B4-BE49-F238E27FC236}">
                  <a16:creationId xmlns:a16="http://schemas.microsoft.com/office/drawing/2014/main" id="{FC94293D-922F-4156-89F7-BAAF189798E6}"/>
                </a:ext>
              </a:extLst>
            </p:cNvPr>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9" name="Rectangle 8">
              <a:extLst>
                <a:ext uri="{FF2B5EF4-FFF2-40B4-BE49-F238E27FC236}">
                  <a16:creationId xmlns:a16="http://schemas.microsoft.com/office/drawing/2014/main" id="{BD566C7F-417F-4EDC-B829-58D917FE1FA6}"/>
                </a:ext>
              </a:extLst>
            </p:cNvPr>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0" name="Rectangle 9">
              <a:extLst>
                <a:ext uri="{FF2B5EF4-FFF2-40B4-BE49-F238E27FC236}">
                  <a16:creationId xmlns:a16="http://schemas.microsoft.com/office/drawing/2014/main" id="{8D4B036C-BC37-4BD9-8F06-60CAEB791704}"/>
                </a:ext>
              </a:extLst>
            </p:cNvPr>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grpSp>
      <p:graphicFrame>
        <p:nvGraphicFramePr>
          <p:cNvPr id="11" name="Table 11">
            <a:extLst>
              <a:ext uri="{FF2B5EF4-FFF2-40B4-BE49-F238E27FC236}">
                <a16:creationId xmlns:a16="http://schemas.microsoft.com/office/drawing/2014/main" id="{8E386B71-36DA-43CD-A804-BB883F79CF3A}"/>
              </a:ext>
            </a:extLst>
          </p:cNvPr>
          <p:cNvGraphicFramePr>
            <a:graphicFrameLocks noGrp="1"/>
          </p:cNvGraphicFramePr>
          <p:nvPr>
            <p:extLst>
              <p:ext uri="{D42A27DB-BD31-4B8C-83A1-F6EECF244321}">
                <p14:modId xmlns:p14="http://schemas.microsoft.com/office/powerpoint/2010/main" val="671270047"/>
              </p:ext>
            </p:extLst>
          </p:nvPr>
        </p:nvGraphicFramePr>
        <p:xfrm>
          <a:off x="577516" y="2384019"/>
          <a:ext cx="23100629" cy="10950985"/>
        </p:xfrm>
        <a:graphic>
          <a:graphicData uri="http://schemas.openxmlformats.org/drawingml/2006/table">
            <a:tbl>
              <a:tblPr firstRow="1" bandRow="1">
                <a:tableStyleId>{5C22544A-7EE6-4342-B048-85BDC9FD1C3A}</a:tableStyleId>
              </a:tblPr>
              <a:tblGrid>
                <a:gridCol w="3392905">
                  <a:extLst>
                    <a:ext uri="{9D8B030D-6E8A-4147-A177-3AD203B41FA5}">
                      <a16:colId xmlns:a16="http://schemas.microsoft.com/office/drawing/2014/main" val="24518783"/>
                    </a:ext>
                  </a:extLst>
                </a:gridCol>
                <a:gridCol w="1649329">
                  <a:extLst>
                    <a:ext uri="{9D8B030D-6E8A-4147-A177-3AD203B41FA5}">
                      <a16:colId xmlns:a16="http://schemas.microsoft.com/office/drawing/2014/main" val="3318033356"/>
                    </a:ext>
                  </a:extLst>
                </a:gridCol>
                <a:gridCol w="3905250">
                  <a:extLst>
                    <a:ext uri="{9D8B030D-6E8A-4147-A177-3AD203B41FA5}">
                      <a16:colId xmlns:a16="http://schemas.microsoft.com/office/drawing/2014/main" val="3530535894"/>
                    </a:ext>
                  </a:extLst>
                </a:gridCol>
                <a:gridCol w="2398776">
                  <a:extLst>
                    <a:ext uri="{9D8B030D-6E8A-4147-A177-3AD203B41FA5}">
                      <a16:colId xmlns:a16="http://schemas.microsoft.com/office/drawing/2014/main" val="1577836774"/>
                    </a:ext>
                  </a:extLst>
                </a:gridCol>
                <a:gridCol w="4497324">
                  <a:extLst>
                    <a:ext uri="{9D8B030D-6E8A-4147-A177-3AD203B41FA5}">
                      <a16:colId xmlns:a16="http://schemas.microsoft.com/office/drawing/2014/main" val="3855202739"/>
                    </a:ext>
                  </a:extLst>
                </a:gridCol>
                <a:gridCol w="7257045">
                  <a:extLst>
                    <a:ext uri="{9D8B030D-6E8A-4147-A177-3AD203B41FA5}">
                      <a16:colId xmlns:a16="http://schemas.microsoft.com/office/drawing/2014/main" val="2080755122"/>
                    </a:ext>
                  </a:extLst>
                </a:gridCol>
              </a:tblGrid>
              <a:tr h="729069">
                <a:tc>
                  <a:txBody>
                    <a:bodyPr/>
                    <a:lstStyle/>
                    <a:p>
                      <a:pPr algn="ctr"/>
                      <a:r>
                        <a:rPr lang="en-GB" sz="2000" noProof="0" dirty="0">
                          <a:solidFill>
                            <a:srgbClr val="000000"/>
                          </a:solidFill>
                          <a:latin typeface="Raleway" pitchFamily="2" charset="0"/>
                        </a:rPr>
                        <a:t>Organization</a:t>
                      </a:r>
                    </a:p>
                  </a:txBody>
                  <a:tcPr anchor="ctr">
                    <a:lnL w="6350" cap="flat" cmpd="sng" algn="ctr">
                      <a:no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noProof="0" dirty="0">
                          <a:solidFill>
                            <a:srgbClr val="000000"/>
                          </a:solidFill>
                          <a:latin typeface="Raleway" pitchFamily="2" charset="0"/>
                        </a:rPr>
                        <a:t>Acronym</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noProof="0" dirty="0">
                          <a:solidFill>
                            <a:srgbClr val="000000"/>
                          </a:solidFill>
                          <a:latin typeface="Raleway" pitchFamily="2" charset="0"/>
                        </a:rPr>
                        <a:t>Contacts</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noProof="0" dirty="0">
                          <a:solidFill>
                            <a:srgbClr val="000000"/>
                          </a:solidFill>
                          <a:latin typeface="Raleway" pitchFamily="2" charset="0"/>
                        </a:rPr>
                        <a:t>Contact Person</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noProof="0" dirty="0">
                          <a:solidFill>
                            <a:srgbClr val="000000"/>
                          </a:solidFill>
                          <a:latin typeface="Raleway" pitchFamily="2" charset="0"/>
                        </a:rPr>
                        <a:t>Team</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noProof="0" dirty="0">
                          <a:solidFill>
                            <a:srgbClr val="000000"/>
                          </a:solidFill>
                          <a:latin typeface="Raleway" pitchFamily="2" charset="0"/>
                        </a:rPr>
                        <a:t>Role in the </a:t>
                      </a:r>
                      <a:r>
                        <a:rPr lang="en-GB" sz="2000" noProof="0" dirty="0" err="1">
                          <a:solidFill>
                            <a:srgbClr val="000000"/>
                          </a:solidFill>
                          <a:latin typeface="Raleway" pitchFamily="2" charset="0"/>
                        </a:rPr>
                        <a:t>SMARTageCare</a:t>
                      </a:r>
                      <a:endParaRPr lang="en-GB" sz="20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0309032"/>
                  </a:ext>
                </a:extLst>
              </a:tr>
              <a:tr h="1112256">
                <a:tc>
                  <a:txBody>
                    <a:bodyPr/>
                    <a:lstStyle/>
                    <a:p>
                      <a:r>
                        <a:rPr lang="en-GB" sz="1800" b="1" noProof="0" dirty="0">
                          <a:solidFill>
                            <a:srgbClr val="000000"/>
                          </a:solidFill>
                          <a:latin typeface="Raleway" pitchFamily="2" charset="0"/>
                        </a:rPr>
                        <a:t>University of Porto</a:t>
                      </a:r>
                    </a:p>
                  </a:txBody>
                  <a:tcPr anchor="ctr">
                    <a:lnL w="6350" cap="flat" cmpd="sng" algn="ctr">
                      <a:no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noProof="0" dirty="0">
                          <a:solidFill>
                            <a:srgbClr val="000000"/>
                          </a:solidFill>
                          <a:latin typeface="Raleway" pitchFamily="2" charset="0"/>
                        </a:rPr>
                        <a:t>UPORTO</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GB" sz="1800" noProof="0" dirty="0">
                          <a:solidFill>
                            <a:srgbClr val="000000"/>
                          </a:solidFill>
                          <a:latin typeface="Raleway" pitchFamily="2" charset="0"/>
                        </a:rPr>
                        <a:t>Phone:</a:t>
                      </a:r>
                    </a:p>
                    <a:p>
                      <a:pPr algn="l"/>
                      <a:r>
                        <a:rPr lang="en-GB" sz="1800" noProof="0" dirty="0">
                          <a:solidFill>
                            <a:srgbClr val="000000"/>
                          </a:solidFill>
                          <a:latin typeface="Raleway" pitchFamily="2" charset="0"/>
                        </a:rPr>
                        <a:t>Email:</a:t>
                      </a:r>
                    </a:p>
                    <a:p>
                      <a:pPr algn="l"/>
                      <a:r>
                        <a:rPr lang="en-GB" sz="1800" noProof="0" dirty="0">
                          <a:solidFill>
                            <a:srgbClr val="000000"/>
                          </a:solidFill>
                          <a:latin typeface="Raleway" pitchFamily="2" charset="0"/>
                        </a:rPr>
                        <a:t>Web: </a:t>
                      </a:r>
                      <a:r>
                        <a:rPr lang="en-GB" sz="1800" noProof="0" dirty="0">
                          <a:solidFill>
                            <a:srgbClr val="000000"/>
                          </a:solidFill>
                          <a:latin typeface="Raleway" pitchFamily="2" charset="0"/>
                          <a:hlinkClick r:id="rId2">
                            <a:extLst>
                              <a:ext uri="{A12FA001-AC4F-418D-AE19-62706E023703}">
                                <ahyp:hlinkClr xmlns:ahyp="http://schemas.microsoft.com/office/drawing/2018/hyperlinkcolor" val="tx"/>
                              </a:ext>
                            </a:extLst>
                          </a:hlinkClick>
                        </a:rPr>
                        <a:t>http://www.up.pt</a:t>
                      </a:r>
                      <a:r>
                        <a:rPr lang="en-GB" sz="1800" noProof="0" dirty="0">
                          <a:solidFill>
                            <a:srgbClr val="000000"/>
                          </a:solidFill>
                          <a:latin typeface="Raleway" pitchFamily="2" charset="0"/>
                        </a:rPr>
                        <a:t> </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noProof="0" dirty="0">
                          <a:solidFill>
                            <a:srgbClr val="000000"/>
                          </a:solidFill>
                          <a:latin typeface="Raleway" pitchFamily="2" charset="0"/>
                        </a:rPr>
                        <a:t>Bruno </a:t>
                      </a:r>
                      <a:r>
                        <a:rPr lang="en-GB" sz="1800" noProof="0" dirty="0" err="1">
                          <a:solidFill>
                            <a:srgbClr val="000000"/>
                          </a:solidFill>
                          <a:latin typeface="Raleway" pitchFamily="2" charset="0"/>
                        </a:rPr>
                        <a:t>Giesteira</a:t>
                      </a:r>
                      <a:endParaRPr lang="en-GB" sz="1800" noProof="0" dirty="0">
                        <a:solidFill>
                          <a:srgbClr val="000000"/>
                        </a:solidFill>
                        <a:latin typeface="Raleway" pitchFamily="2" charset="0"/>
                      </a:endParaRPr>
                    </a:p>
                    <a:p>
                      <a:pPr algn="ctr"/>
                      <a:r>
                        <a:rPr lang="en-GB" sz="1800" noProof="0" dirty="0" err="1">
                          <a:solidFill>
                            <a:srgbClr val="000000"/>
                          </a:solidFill>
                          <a:latin typeface="Raleway" pitchFamily="2" charset="0"/>
                        </a:rPr>
                        <a:t>bgiesteira@fba.up.pt</a:t>
                      </a:r>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800" noProof="0" dirty="0">
                          <a:solidFill>
                            <a:srgbClr val="000000"/>
                          </a:solidFill>
                          <a:latin typeface="Raleway" pitchFamily="2" charset="0"/>
                        </a:rPr>
                        <a:t>Pedro Rocha (</a:t>
                      </a:r>
                      <a:r>
                        <a:rPr lang="en-GB" sz="1800" noProof="0" dirty="0">
                          <a:solidFill>
                            <a:srgbClr val="000000"/>
                          </a:solidFill>
                          <a:latin typeface="Raleway" pitchFamily="2" charset="0"/>
                          <a:hlinkClick r:id="rId3">
                            <a:extLst>
                              <a:ext uri="{A12FA001-AC4F-418D-AE19-62706E023703}">
                                <ahyp:hlinkClr xmlns:ahyp="http://schemas.microsoft.com/office/drawing/2018/hyperlinkcolor" val="tx"/>
                              </a:ext>
                            </a:extLst>
                          </a:hlinkClick>
                        </a:rPr>
                        <a:t>parocha@icbas.up.pt</a:t>
                      </a:r>
                      <a:r>
                        <a:rPr lang="en-GB" sz="1800" noProof="0" dirty="0">
                          <a:solidFill>
                            <a:srgbClr val="000000"/>
                          </a:solidFill>
                          <a:latin typeface="Raleway" pitchFamily="2" charset="0"/>
                        </a:rPr>
                        <a:t>)</a:t>
                      </a:r>
                    </a:p>
                    <a:p>
                      <a:r>
                        <a:rPr lang="en-GB" sz="1800" noProof="0" dirty="0">
                          <a:solidFill>
                            <a:srgbClr val="000000"/>
                          </a:solidFill>
                          <a:latin typeface="Raleway" pitchFamily="2" charset="0"/>
                        </a:rPr>
                        <a:t>Guilherme Vila </a:t>
                      </a:r>
                      <a:r>
                        <a:rPr lang="en-GB" sz="1800" noProof="0" dirty="0" err="1">
                          <a:solidFill>
                            <a:srgbClr val="000000"/>
                          </a:solidFill>
                          <a:latin typeface="Raleway" pitchFamily="2" charset="0"/>
                        </a:rPr>
                        <a:t>Maior</a:t>
                      </a:r>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800" noProof="0" dirty="0">
                          <a:solidFill>
                            <a:srgbClr val="000000"/>
                          </a:solidFill>
                          <a:latin typeface="Raleway" pitchFamily="2" charset="0"/>
                        </a:rPr>
                        <a:t>Coordinator</a:t>
                      </a:r>
                    </a:p>
                    <a:p>
                      <a:r>
                        <a:rPr lang="en-GB" sz="1800" noProof="0" dirty="0">
                          <a:solidFill>
                            <a:srgbClr val="000000"/>
                          </a:solidFill>
                          <a:latin typeface="Raleway" pitchFamily="2" charset="0"/>
                        </a:rPr>
                        <a:t>Project Manager</a:t>
                      </a:r>
                    </a:p>
                    <a:p>
                      <a:r>
                        <a:rPr lang="en-GB" sz="1800" noProof="0" dirty="0">
                          <a:solidFill>
                            <a:srgbClr val="000000"/>
                          </a:solidFill>
                          <a:latin typeface="Raleway" pitchFamily="2" charset="0"/>
                        </a:rPr>
                        <a:t>Designer / Technician</a:t>
                      </a:r>
                    </a:p>
                  </a:txBody>
                  <a:tcPr anchor="ctr">
                    <a:lnL w="6350" cap="flat" cmpd="sng" algn="ctr">
                      <a:solidFill>
                        <a:srgbClr val="F10F2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60353390"/>
                  </a:ext>
                </a:extLst>
              </a:tr>
              <a:tr h="1112256">
                <a:tc>
                  <a:txBody>
                    <a:bodyPr/>
                    <a:lstStyle/>
                    <a:p>
                      <a:r>
                        <a:rPr lang="en-GB" sz="1800" b="1" noProof="0" dirty="0">
                          <a:solidFill>
                            <a:srgbClr val="000000"/>
                          </a:solidFill>
                          <a:latin typeface="Raleway" pitchFamily="2" charset="0"/>
                        </a:rPr>
                        <a:t>CONNECT </a:t>
                      </a:r>
                      <a:r>
                        <a:rPr lang="en-GB" sz="1800" b="1" noProof="0" dirty="0" err="1">
                          <a:solidFill>
                            <a:srgbClr val="000000"/>
                          </a:solidFill>
                          <a:latin typeface="Raleway" pitchFamily="2" charset="0"/>
                        </a:rPr>
                        <a:t>Latvija</a:t>
                      </a:r>
                      <a:endParaRPr lang="en-GB" sz="1800" b="1"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GB" sz="1800" noProof="0" dirty="0">
                          <a:solidFill>
                            <a:srgbClr val="000000"/>
                          </a:solidFill>
                          <a:latin typeface="Raleway" pitchFamily="2" charset="0"/>
                        </a:rPr>
                        <a:t>CONNECT</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noProof="0" dirty="0">
                          <a:solidFill>
                            <a:srgbClr val="000000"/>
                          </a:solidFill>
                          <a:latin typeface="Raleway" pitchFamily="2" charset="0"/>
                        </a:rPr>
                        <a:t>Phone:</a:t>
                      </a:r>
                    </a:p>
                    <a:p>
                      <a:pPr algn="l"/>
                      <a:r>
                        <a:rPr lang="en-GB" sz="1800" noProof="0" dirty="0">
                          <a:solidFill>
                            <a:srgbClr val="000000"/>
                          </a:solidFill>
                          <a:latin typeface="Raleway" pitchFamily="2" charset="0"/>
                        </a:rPr>
                        <a:t>Email:</a:t>
                      </a:r>
                    </a:p>
                    <a:p>
                      <a:pPr algn="l"/>
                      <a:r>
                        <a:rPr lang="en-GB" sz="1800" noProof="0" dirty="0">
                          <a:solidFill>
                            <a:srgbClr val="000000"/>
                          </a:solidFill>
                          <a:latin typeface="Raleway" pitchFamily="2" charset="0"/>
                        </a:rPr>
                        <a:t>Web: </a:t>
                      </a:r>
                      <a:r>
                        <a:rPr lang="en-GB" sz="1800" noProof="0" dirty="0">
                          <a:solidFill>
                            <a:srgbClr val="000000"/>
                          </a:solidFill>
                          <a:latin typeface="Raleway" pitchFamily="2" charset="0"/>
                          <a:hlinkClick r:id="rId4">
                            <a:extLst>
                              <a:ext uri="{A12FA001-AC4F-418D-AE19-62706E023703}">
                                <ahyp:hlinkClr xmlns:ahyp="http://schemas.microsoft.com/office/drawing/2018/hyperlinkcolor" val="tx"/>
                              </a:ext>
                            </a:extLst>
                          </a:hlinkClick>
                        </a:rPr>
                        <a:t>www.connectlatvia.lv/</a:t>
                      </a:r>
                      <a:r>
                        <a:rPr lang="en-GB" sz="1800" noProof="0" dirty="0">
                          <a:solidFill>
                            <a:srgbClr val="000000"/>
                          </a:solidFill>
                          <a:latin typeface="Raleway" pitchFamily="2" charset="0"/>
                        </a:rPr>
                        <a:t> </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6416411"/>
                  </a:ext>
                </a:extLst>
              </a:tr>
              <a:tr h="1112256">
                <a:tc>
                  <a:txBody>
                    <a:bodyPr/>
                    <a:lstStyle/>
                    <a:p>
                      <a:r>
                        <a:rPr lang="pl-PL" sz="1800" b="1" noProof="0" dirty="0">
                          <a:solidFill>
                            <a:srgbClr val="000000"/>
                          </a:solidFill>
                          <a:latin typeface="Raleway" pitchFamily="2" charset="0"/>
                        </a:rPr>
                        <a:t>HIPOKAMP - Centre for Intergenerational Integration</a:t>
                      </a:r>
                      <a:endParaRPr lang="en-GB" sz="1800" b="1"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pl-PL" sz="1800" noProof="0" dirty="0">
                          <a:solidFill>
                            <a:srgbClr val="000000"/>
                          </a:solidFill>
                          <a:latin typeface="Raleway" pitchFamily="2" charset="0"/>
                        </a:rPr>
                        <a:t>HIPOKAMP</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GB" sz="1800" noProof="0" dirty="0">
                          <a:solidFill>
                            <a:srgbClr val="000000"/>
                          </a:solidFill>
                          <a:latin typeface="Raleway" pitchFamily="2" charset="0"/>
                        </a:rPr>
                        <a:t>Phone:</a:t>
                      </a:r>
                    </a:p>
                    <a:p>
                      <a:pPr algn="l"/>
                      <a:r>
                        <a:rPr lang="en-GB" sz="1800" noProof="0" dirty="0">
                          <a:solidFill>
                            <a:srgbClr val="000000"/>
                          </a:solidFill>
                          <a:latin typeface="Raleway" pitchFamily="2" charset="0"/>
                        </a:rPr>
                        <a:t>Email:</a:t>
                      </a:r>
                    </a:p>
                    <a:p>
                      <a:pPr algn="l"/>
                      <a:r>
                        <a:rPr lang="en-GB" sz="1800" noProof="0" dirty="0">
                          <a:solidFill>
                            <a:srgbClr val="000000"/>
                          </a:solidFill>
                          <a:latin typeface="Raleway" pitchFamily="2" charset="0"/>
                        </a:rPr>
                        <a:t>Web: </a:t>
                      </a:r>
                      <a:r>
                        <a:rPr lang="en-GB" sz="1800" noProof="0" dirty="0">
                          <a:solidFill>
                            <a:srgbClr val="000000"/>
                          </a:solidFill>
                          <a:latin typeface="Raleway" pitchFamily="2" charset="0"/>
                          <a:hlinkClick r:id="rId5">
                            <a:extLst>
                              <a:ext uri="{A12FA001-AC4F-418D-AE19-62706E023703}">
                                <ahyp:hlinkClr xmlns:ahyp="http://schemas.microsoft.com/office/drawing/2018/hyperlinkcolor" val="tx"/>
                              </a:ext>
                            </a:extLst>
                          </a:hlinkClick>
                        </a:rPr>
                        <a:t>www.seniorzy-hipokamp.pl</a:t>
                      </a:r>
                      <a:r>
                        <a:rPr lang="en-GB" sz="1800" noProof="0" dirty="0">
                          <a:solidFill>
                            <a:srgbClr val="000000"/>
                          </a:solidFill>
                          <a:latin typeface="Raleway" pitchFamily="2" charset="0"/>
                        </a:rPr>
                        <a:t> </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47120557"/>
                  </a:ext>
                </a:extLst>
              </a:tr>
              <a:tr h="1112256">
                <a:tc>
                  <a:txBody>
                    <a:bodyPr/>
                    <a:lstStyle/>
                    <a:p>
                      <a:r>
                        <a:rPr lang="en-GB" sz="1800" b="1" noProof="0" dirty="0">
                          <a:solidFill>
                            <a:srgbClr val="000000"/>
                          </a:solidFill>
                          <a:latin typeface="Raleway" pitchFamily="2" charset="0"/>
                        </a:rPr>
                        <a:t>Adult Education </a:t>
                      </a:r>
                      <a:r>
                        <a:rPr lang="en-GB" sz="1800" b="1" noProof="0" dirty="0" err="1">
                          <a:solidFill>
                            <a:srgbClr val="000000"/>
                          </a:solidFill>
                          <a:latin typeface="Raleway" pitchFamily="2" charset="0"/>
                        </a:rPr>
                        <a:t>Center</a:t>
                      </a:r>
                      <a:r>
                        <a:rPr lang="en-GB" sz="1800" b="1" noProof="0" dirty="0">
                          <a:solidFill>
                            <a:srgbClr val="000000"/>
                          </a:solidFill>
                          <a:latin typeface="Raleway" pitchFamily="2" charset="0"/>
                        </a:rPr>
                        <a:t> </a:t>
                      </a:r>
                      <a:r>
                        <a:rPr lang="en-GB" sz="1800" b="1" noProof="0" dirty="0" err="1">
                          <a:solidFill>
                            <a:srgbClr val="000000"/>
                          </a:solidFill>
                          <a:latin typeface="Raleway" pitchFamily="2" charset="0"/>
                        </a:rPr>
                        <a:t>Schrobenhausen</a:t>
                      </a:r>
                      <a:endParaRPr lang="en-GB" sz="1800" b="1"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pt-PT" sz="1800" noProof="0" dirty="0">
                          <a:solidFill>
                            <a:srgbClr val="000000"/>
                          </a:solidFill>
                          <a:latin typeface="Raleway" pitchFamily="2" charset="0"/>
                        </a:rPr>
                        <a:t>VHS</a:t>
                      </a:r>
                      <a:endParaRPr lang="pl-PL"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noProof="0" dirty="0">
                          <a:solidFill>
                            <a:srgbClr val="000000"/>
                          </a:solidFill>
                          <a:latin typeface="Raleway" pitchFamily="2" charset="0"/>
                        </a:rPr>
                        <a:t>Phone:</a:t>
                      </a:r>
                    </a:p>
                    <a:p>
                      <a:pPr algn="l"/>
                      <a:r>
                        <a:rPr lang="en-GB" sz="1800" noProof="0" dirty="0">
                          <a:solidFill>
                            <a:srgbClr val="000000"/>
                          </a:solidFill>
                          <a:latin typeface="Raleway" pitchFamily="2" charset="0"/>
                        </a:rPr>
                        <a:t>Email:</a:t>
                      </a:r>
                    </a:p>
                    <a:p>
                      <a:pPr algn="l"/>
                      <a:r>
                        <a:rPr lang="en-GB" sz="1800" noProof="0" dirty="0">
                          <a:solidFill>
                            <a:srgbClr val="000000"/>
                          </a:solidFill>
                          <a:latin typeface="Raleway" pitchFamily="2" charset="0"/>
                        </a:rPr>
                        <a:t>Web: </a:t>
                      </a:r>
                      <a:r>
                        <a:rPr lang="en-GB" sz="1800" noProof="0" dirty="0">
                          <a:solidFill>
                            <a:srgbClr val="000000"/>
                          </a:solidFill>
                          <a:latin typeface="Raleway" pitchFamily="2" charset="0"/>
                          <a:hlinkClick r:id="rId6">
                            <a:extLst>
                              <a:ext uri="{A12FA001-AC4F-418D-AE19-62706E023703}">
                                <ahyp:hlinkClr xmlns:ahyp="http://schemas.microsoft.com/office/drawing/2018/hyperlinkcolor" val="tx"/>
                              </a:ext>
                            </a:extLst>
                          </a:hlinkClick>
                        </a:rPr>
                        <a:t>www.vhs-sob.de</a:t>
                      </a:r>
                      <a:r>
                        <a:rPr lang="en-GB" sz="1800" noProof="0" dirty="0">
                          <a:solidFill>
                            <a:srgbClr val="000000"/>
                          </a:solidFill>
                          <a:latin typeface="Raleway" pitchFamily="2" charset="0"/>
                        </a:rPr>
                        <a:t> </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5191019"/>
                  </a:ext>
                </a:extLst>
              </a:tr>
              <a:tr h="1112256">
                <a:tc>
                  <a:txBody>
                    <a:bodyPr/>
                    <a:lstStyle/>
                    <a:p>
                      <a:r>
                        <a:rPr lang="en-GB" sz="1800" b="1" noProof="0" dirty="0">
                          <a:solidFill>
                            <a:srgbClr val="000000"/>
                          </a:solidFill>
                          <a:latin typeface="Raleway" pitchFamily="2" charset="0"/>
                        </a:rPr>
                        <a:t>ALL DIGITAL AISBL</a:t>
                      </a:r>
                    </a:p>
                  </a:txBody>
                  <a:tcPr anchor="ctr">
                    <a:lnL w="6350" cap="flat" cmpd="sng" algn="ctr">
                      <a:no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lang="en-GB" sz="1800" noProof="0" dirty="0">
                          <a:solidFill>
                            <a:srgbClr val="000000"/>
                          </a:solidFill>
                          <a:latin typeface="Raleway" pitchFamily="2" charset="0"/>
                        </a:rPr>
                        <a:t>ALL DIGITAL</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GB" sz="1800" noProof="0" dirty="0">
                          <a:solidFill>
                            <a:srgbClr val="000000"/>
                          </a:solidFill>
                          <a:latin typeface="Raleway" pitchFamily="2" charset="0"/>
                        </a:rPr>
                        <a:t>Phone:</a:t>
                      </a:r>
                    </a:p>
                    <a:p>
                      <a:pPr algn="l"/>
                      <a:r>
                        <a:rPr lang="en-GB" sz="1800" noProof="0" dirty="0">
                          <a:solidFill>
                            <a:srgbClr val="000000"/>
                          </a:solidFill>
                          <a:latin typeface="Raleway" pitchFamily="2" charset="0"/>
                        </a:rPr>
                        <a:t>Email:</a:t>
                      </a:r>
                    </a:p>
                    <a:p>
                      <a:pPr algn="l"/>
                      <a:r>
                        <a:rPr lang="en-GB" sz="1800" noProof="0" dirty="0">
                          <a:solidFill>
                            <a:srgbClr val="000000"/>
                          </a:solidFill>
                          <a:latin typeface="Raleway" pitchFamily="2" charset="0"/>
                        </a:rPr>
                        <a:t>Web: </a:t>
                      </a:r>
                      <a:r>
                        <a:rPr lang="en-GB" sz="1800" noProof="0" dirty="0">
                          <a:solidFill>
                            <a:srgbClr val="000000"/>
                          </a:solidFill>
                          <a:latin typeface="Raleway" pitchFamily="2" charset="0"/>
                          <a:hlinkClick r:id="rId7">
                            <a:extLst>
                              <a:ext uri="{A12FA001-AC4F-418D-AE19-62706E023703}">
                                <ahyp:hlinkClr xmlns:ahyp="http://schemas.microsoft.com/office/drawing/2018/hyperlinkcolor" val="tx"/>
                              </a:ext>
                            </a:extLst>
                          </a:hlinkClick>
                        </a:rPr>
                        <a:t>www.all-digital.org</a:t>
                      </a:r>
                      <a:r>
                        <a:rPr lang="en-GB" sz="1800" noProof="0" dirty="0">
                          <a:solidFill>
                            <a:srgbClr val="000000"/>
                          </a:solidFill>
                          <a:latin typeface="Raleway" pitchFamily="2" charset="0"/>
                        </a:rPr>
                        <a:t> </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18512961"/>
                  </a:ext>
                </a:extLst>
              </a:tr>
              <a:tr h="1112256">
                <a:tc>
                  <a:txBody>
                    <a:bodyPr/>
                    <a:lstStyle/>
                    <a:p>
                      <a:r>
                        <a:rPr lang="en-GB" sz="1800" b="1" noProof="0" dirty="0">
                          <a:solidFill>
                            <a:srgbClr val="000000"/>
                          </a:solidFill>
                          <a:latin typeface="Raleway" pitchFamily="2" charset="0"/>
                        </a:rPr>
                        <a:t>Education Centre </a:t>
                      </a:r>
                      <a:r>
                        <a:rPr lang="en-GB" sz="1800" b="1" noProof="0" dirty="0" err="1">
                          <a:solidFill>
                            <a:srgbClr val="000000"/>
                          </a:solidFill>
                          <a:latin typeface="Raleway" pitchFamily="2" charset="0"/>
                        </a:rPr>
                        <a:t>Geoss</a:t>
                      </a:r>
                      <a:r>
                        <a:rPr lang="en-GB" sz="1800" b="1" noProof="0" dirty="0">
                          <a:solidFill>
                            <a:srgbClr val="000000"/>
                          </a:solidFill>
                          <a:latin typeface="Raleway" pitchFamily="2" charset="0"/>
                        </a:rPr>
                        <a:t> Ltd.</a:t>
                      </a:r>
                    </a:p>
                  </a:txBody>
                  <a:tcPr anchor="ctr">
                    <a:lnL w="6350" cap="flat" cmpd="sng" algn="ctr">
                      <a:no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noProof="0" dirty="0">
                          <a:solidFill>
                            <a:srgbClr val="000000"/>
                          </a:solidFill>
                          <a:latin typeface="Raleway" pitchFamily="2" charset="0"/>
                        </a:rPr>
                        <a:t>GEOSS</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noProof="0" dirty="0">
                          <a:solidFill>
                            <a:srgbClr val="000000"/>
                          </a:solidFill>
                          <a:latin typeface="Raleway" pitchFamily="2" charset="0"/>
                        </a:rPr>
                        <a:t>Phone:</a:t>
                      </a:r>
                    </a:p>
                    <a:p>
                      <a:pPr algn="l"/>
                      <a:r>
                        <a:rPr lang="en-GB" sz="1800" noProof="0" dirty="0">
                          <a:solidFill>
                            <a:srgbClr val="000000"/>
                          </a:solidFill>
                          <a:latin typeface="Raleway" pitchFamily="2" charset="0"/>
                        </a:rPr>
                        <a:t>Email:</a:t>
                      </a:r>
                    </a:p>
                    <a:p>
                      <a:pPr algn="l"/>
                      <a:r>
                        <a:rPr lang="en-GB" sz="1800" noProof="0" dirty="0">
                          <a:solidFill>
                            <a:srgbClr val="000000"/>
                          </a:solidFill>
                          <a:latin typeface="Raleway" pitchFamily="2" charset="0"/>
                        </a:rPr>
                        <a:t>Web: </a:t>
                      </a:r>
                      <a:r>
                        <a:rPr lang="en-GB" sz="1800" noProof="0" dirty="0">
                          <a:solidFill>
                            <a:srgbClr val="000000"/>
                          </a:solidFill>
                          <a:latin typeface="Raleway" pitchFamily="2" charset="0"/>
                          <a:hlinkClick r:id="rId8">
                            <a:extLst>
                              <a:ext uri="{A12FA001-AC4F-418D-AE19-62706E023703}">
                                <ahyp:hlinkClr xmlns:ahyp="http://schemas.microsoft.com/office/drawing/2018/hyperlinkcolor" val="tx"/>
                              </a:ext>
                            </a:extLst>
                          </a:hlinkClick>
                        </a:rPr>
                        <a:t>www.ic-geoss.si</a:t>
                      </a:r>
                      <a:r>
                        <a:rPr lang="en-GB" sz="1800" noProof="0" dirty="0">
                          <a:solidFill>
                            <a:srgbClr val="000000"/>
                          </a:solidFill>
                          <a:latin typeface="Raleway" pitchFamily="2" charset="0"/>
                        </a:rPr>
                        <a:t> </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1704248"/>
                  </a:ext>
                </a:extLst>
              </a:tr>
              <a:tr h="1112256">
                <a:tc>
                  <a:txBody>
                    <a:bodyPr/>
                    <a:lstStyle/>
                    <a:p>
                      <a:r>
                        <a:rPr lang="it-IT" sz="1800" b="1" noProof="0" dirty="0">
                          <a:solidFill>
                            <a:srgbClr val="000000"/>
                          </a:solidFill>
                          <a:latin typeface="Raleway" pitchFamily="2" charset="0"/>
                        </a:rPr>
                        <a:t>Centro Provinciale Istruzione Adulti</a:t>
                      </a:r>
                    </a:p>
                  </a:txBody>
                  <a:tcPr anchor="ctr">
                    <a:lnL w="6350" cap="flat" cmpd="sng" algn="ctr">
                      <a:no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noProof="0" dirty="0">
                          <a:solidFill>
                            <a:srgbClr val="000000"/>
                          </a:solidFill>
                          <a:latin typeface="Raleway" pitchFamily="2" charset="0"/>
                        </a:rPr>
                        <a:t>CPIA</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GB" sz="1800" noProof="0" dirty="0">
                          <a:solidFill>
                            <a:srgbClr val="000000"/>
                          </a:solidFill>
                          <a:latin typeface="Raleway" pitchFamily="2" charset="0"/>
                        </a:rPr>
                        <a:t>Phone:</a:t>
                      </a:r>
                    </a:p>
                    <a:p>
                      <a:pPr algn="l"/>
                      <a:r>
                        <a:rPr lang="en-GB" sz="1800" noProof="0" dirty="0">
                          <a:solidFill>
                            <a:srgbClr val="000000"/>
                          </a:solidFill>
                          <a:latin typeface="Raleway" pitchFamily="2" charset="0"/>
                        </a:rPr>
                        <a:t>Email:</a:t>
                      </a:r>
                    </a:p>
                    <a:p>
                      <a:pPr algn="l"/>
                      <a:r>
                        <a:rPr lang="en-GB" sz="1800" noProof="0" dirty="0">
                          <a:solidFill>
                            <a:srgbClr val="000000"/>
                          </a:solidFill>
                          <a:latin typeface="Raleway" pitchFamily="2" charset="0"/>
                        </a:rPr>
                        <a:t>Web: </a:t>
                      </a:r>
                      <a:r>
                        <a:rPr lang="en-GB" sz="1800" noProof="0" dirty="0">
                          <a:solidFill>
                            <a:srgbClr val="000000"/>
                          </a:solidFill>
                          <a:latin typeface="Raleway" pitchFamily="2" charset="0"/>
                          <a:hlinkClick r:id="rId9">
                            <a:extLst>
                              <a:ext uri="{A12FA001-AC4F-418D-AE19-62706E023703}">
                                <ahyp:hlinkClr xmlns:ahyp="http://schemas.microsoft.com/office/drawing/2018/hyperlinkcolor" val="tx"/>
                              </a:ext>
                            </a:extLst>
                          </a:hlinkClick>
                        </a:rPr>
                        <a:t>www.cpiataranto.gov.it</a:t>
                      </a:r>
                      <a:r>
                        <a:rPr lang="en-GB" sz="1800" noProof="0" dirty="0">
                          <a:solidFill>
                            <a:srgbClr val="000000"/>
                          </a:solidFill>
                          <a:latin typeface="Raleway" pitchFamily="2" charset="0"/>
                        </a:rPr>
                        <a:t> </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36517358"/>
                  </a:ext>
                </a:extLst>
              </a:tr>
              <a:tr h="1218062">
                <a:tc>
                  <a:txBody>
                    <a:bodyPr/>
                    <a:lstStyle/>
                    <a:p>
                      <a:r>
                        <a:rPr lang="en-GB" sz="1800" b="1" noProof="0" dirty="0" err="1">
                          <a:solidFill>
                            <a:srgbClr val="000000"/>
                          </a:solidFill>
                          <a:latin typeface="Raleway" pitchFamily="2" charset="0"/>
                        </a:rPr>
                        <a:t>Forhumanz</a:t>
                      </a:r>
                      <a:r>
                        <a:rPr lang="en-GB" sz="1800" b="1" noProof="0" dirty="0">
                          <a:solidFill>
                            <a:srgbClr val="000000"/>
                          </a:solidFill>
                          <a:latin typeface="Raleway" pitchFamily="2" charset="0"/>
                        </a:rPr>
                        <a:t>, </a:t>
                      </a:r>
                      <a:r>
                        <a:rPr lang="en-GB" sz="1800" b="1" noProof="0" dirty="0" err="1">
                          <a:solidFill>
                            <a:srgbClr val="000000"/>
                          </a:solidFill>
                          <a:latin typeface="Raleway" pitchFamily="2" charset="0"/>
                        </a:rPr>
                        <a:t>Lda</a:t>
                      </a:r>
                      <a:endParaRPr lang="en-GB" sz="1800" b="1"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noProof="0" dirty="0">
                          <a:solidFill>
                            <a:srgbClr val="000000"/>
                          </a:solidFill>
                          <a:latin typeface="Raleway" pitchFamily="2" charset="0"/>
                        </a:rPr>
                        <a:t>4HUMANZ</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noProof="0" dirty="0">
                          <a:solidFill>
                            <a:srgbClr val="000000"/>
                          </a:solidFill>
                          <a:latin typeface="Raleway" pitchFamily="2" charset="0"/>
                        </a:rPr>
                        <a:t>Phone:</a:t>
                      </a:r>
                    </a:p>
                    <a:p>
                      <a:pPr algn="l"/>
                      <a:r>
                        <a:rPr lang="en-GB" sz="1800" noProof="0" dirty="0">
                          <a:solidFill>
                            <a:srgbClr val="000000"/>
                          </a:solidFill>
                          <a:latin typeface="Raleway" pitchFamily="2" charset="0"/>
                        </a:rPr>
                        <a:t>Email: liliana.rodrigues@4humanz.com</a:t>
                      </a:r>
                    </a:p>
                    <a:p>
                      <a:pPr algn="l"/>
                      <a:r>
                        <a:rPr lang="en-GB" sz="1800" noProof="0" dirty="0">
                          <a:solidFill>
                            <a:srgbClr val="000000"/>
                          </a:solidFill>
                          <a:latin typeface="Raleway" pitchFamily="2" charset="0"/>
                        </a:rPr>
                        <a:t>Web: </a:t>
                      </a:r>
                      <a:r>
                        <a:rPr lang="en-GB" sz="1800" noProof="0" dirty="0">
                          <a:solidFill>
                            <a:srgbClr val="000000"/>
                          </a:solidFill>
                          <a:latin typeface="Raleway" pitchFamily="2" charset="0"/>
                          <a:hlinkClick r:id="rId10">
                            <a:extLst>
                              <a:ext uri="{A12FA001-AC4F-418D-AE19-62706E023703}">
                                <ahyp:hlinkClr xmlns:ahyp="http://schemas.microsoft.com/office/drawing/2018/hyperlinkcolor" val="tx"/>
                              </a:ext>
                            </a:extLst>
                          </a:hlinkClick>
                        </a:rPr>
                        <a:t>www.4humanz.com</a:t>
                      </a:r>
                      <a:r>
                        <a:rPr lang="en-GB" sz="1800" noProof="0" dirty="0">
                          <a:solidFill>
                            <a:srgbClr val="000000"/>
                          </a:solidFill>
                          <a:latin typeface="Raleway" pitchFamily="2" charset="0"/>
                        </a:rPr>
                        <a:t> </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noProof="0" dirty="0">
                          <a:solidFill>
                            <a:srgbClr val="000000"/>
                          </a:solidFill>
                          <a:latin typeface="Raleway" pitchFamily="2" charset="0"/>
                        </a:rPr>
                        <a:t>Liliana Rodrigues</a:t>
                      </a:r>
                    </a:p>
                    <a:p>
                      <a:pPr algn="ctr"/>
                      <a:r>
                        <a:rPr lang="pt-PT" sz="1800" noProof="0" dirty="0">
                          <a:solidFill>
                            <a:srgbClr val="000000"/>
                          </a:solidFill>
                          <a:latin typeface="Raleway" pitchFamily="2" charset="0"/>
                          <a:hlinkClick r:id="rId11">
                            <a:extLst>
                              <a:ext uri="{A12FA001-AC4F-418D-AE19-62706E023703}">
                                <ahyp:hlinkClr xmlns:ahyp="http://schemas.microsoft.com/office/drawing/2018/hyperlinkcolor" val="tx"/>
                              </a:ext>
                            </a:extLst>
                          </a:hlinkClick>
                        </a:rPr>
                        <a:t>liliana.rodrigues@4humanz.com</a:t>
                      </a:r>
                      <a:r>
                        <a:rPr lang="pt-PT" sz="1800" noProof="0" dirty="0">
                          <a:solidFill>
                            <a:srgbClr val="000000"/>
                          </a:solidFill>
                          <a:latin typeface="Raleway" pitchFamily="2" charset="0"/>
                        </a:rPr>
                        <a:t> </a:t>
                      </a:r>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noProof="0" dirty="0">
                          <a:solidFill>
                            <a:srgbClr val="000000"/>
                          </a:solidFill>
                          <a:latin typeface="Raleway" pitchFamily="2" charset="0"/>
                        </a:rPr>
                        <a:t>João Jardim</a:t>
                      </a:r>
                    </a:p>
                    <a:p>
                      <a:r>
                        <a:rPr lang="en-GB" sz="1800" noProof="0" dirty="0">
                          <a:solidFill>
                            <a:srgbClr val="000000"/>
                          </a:solidFill>
                          <a:latin typeface="Raleway" pitchFamily="2" charset="0"/>
                        </a:rPr>
                        <a:t>Isabella </a:t>
                      </a:r>
                      <a:r>
                        <a:rPr lang="en-GB" sz="1800" noProof="0" dirty="0" err="1">
                          <a:solidFill>
                            <a:srgbClr val="000000"/>
                          </a:solidFill>
                          <a:latin typeface="Raleway" pitchFamily="2" charset="0"/>
                        </a:rPr>
                        <a:t>Karnikowski</a:t>
                      </a:r>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noProof="0" dirty="0">
                          <a:solidFill>
                            <a:srgbClr val="000000"/>
                          </a:solidFill>
                          <a:latin typeface="Raleway" pitchFamily="2" charset="0"/>
                        </a:rPr>
                        <a:t>Project Manager</a:t>
                      </a:r>
                    </a:p>
                    <a:p>
                      <a:r>
                        <a:rPr lang="en-GB" sz="1800" noProof="0" dirty="0">
                          <a:solidFill>
                            <a:srgbClr val="000000"/>
                          </a:solidFill>
                          <a:latin typeface="Raleway" pitchFamily="2" charset="0"/>
                        </a:rPr>
                        <a:t>Designer/Game developer</a:t>
                      </a:r>
                    </a:p>
                    <a:p>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3670361"/>
                  </a:ext>
                </a:extLst>
              </a:tr>
              <a:tr h="1218062">
                <a:tc>
                  <a:txBody>
                    <a:bodyPr/>
                    <a:lstStyle/>
                    <a:p>
                      <a:r>
                        <a:rPr lang="en-US" sz="1800" b="1" noProof="0" dirty="0">
                          <a:solidFill>
                            <a:srgbClr val="000000"/>
                          </a:solidFill>
                          <a:latin typeface="Raleway" pitchFamily="2" charset="0"/>
                        </a:rPr>
                        <a:t>IMS Research &amp; Development Center</a:t>
                      </a:r>
                      <a:endParaRPr lang="en-GB" sz="1800" b="1"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noProof="0" dirty="0">
                          <a:solidFill>
                            <a:srgbClr val="000000"/>
                          </a:solidFill>
                          <a:latin typeface="Raleway" pitchFamily="2" charset="0"/>
                        </a:rPr>
                        <a:t>IMS</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GB" sz="1800" noProof="0" dirty="0">
                          <a:solidFill>
                            <a:srgbClr val="000000"/>
                          </a:solidFill>
                          <a:latin typeface="Raleway" pitchFamily="2" charset="0"/>
                        </a:rPr>
                        <a:t>Phone:</a:t>
                      </a:r>
                    </a:p>
                    <a:p>
                      <a:pPr algn="l"/>
                      <a:r>
                        <a:rPr lang="en-GB" sz="1800" noProof="0" dirty="0">
                          <a:solidFill>
                            <a:srgbClr val="000000"/>
                          </a:solidFill>
                          <a:latin typeface="Raleway" pitchFamily="2" charset="0"/>
                        </a:rPr>
                        <a:t>Email:</a:t>
                      </a:r>
                    </a:p>
                    <a:p>
                      <a:pPr algn="l"/>
                      <a:r>
                        <a:rPr lang="en-GB" sz="1800" noProof="0" dirty="0">
                          <a:solidFill>
                            <a:srgbClr val="000000"/>
                          </a:solidFill>
                          <a:latin typeface="Raleway" pitchFamily="2" charset="0"/>
                        </a:rPr>
                        <a:t>Web: </a:t>
                      </a:r>
                      <a:r>
                        <a:rPr lang="en-GB" sz="1800" noProof="0" dirty="0">
                          <a:solidFill>
                            <a:srgbClr val="000000"/>
                          </a:solidFill>
                          <a:latin typeface="Raleway" pitchFamily="2" charset="0"/>
                          <a:hlinkClick r:id="rId12">
                            <a:extLst>
                              <a:ext uri="{A12FA001-AC4F-418D-AE19-62706E023703}">
                                <ahyp:hlinkClr xmlns:ahyp="http://schemas.microsoft.com/office/drawing/2018/hyperlinkcolor" val="tx"/>
                              </a:ext>
                            </a:extLst>
                          </a:hlinkClick>
                        </a:rPr>
                        <a:t>www.ims-edu.com</a:t>
                      </a:r>
                      <a:r>
                        <a:rPr lang="en-GB" sz="1800" noProof="0" dirty="0">
                          <a:solidFill>
                            <a:srgbClr val="000000"/>
                          </a:solidFill>
                          <a:latin typeface="Raleway" pitchFamily="2" charset="0"/>
                        </a:rPr>
                        <a:t> </a:t>
                      </a: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800" noProof="0" dirty="0">
                        <a:solidFill>
                          <a:srgbClr val="000000"/>
                        </a:solidFill>
                        <a:latin typeface="Raleway" pitchFamily="2" charset="0"/>
                      </a:endParaRPr>
                    </a:p>
                  </a:txBody>
                  <a:tcPr anchor="ctr">
                    <a:lnL w="6350" cap="flat" cmpd="sng" algn="ctr">
                      <a:solidFill>
                        <a:srgbClr val="F10F2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54557534"/>
                  </a:ext>
                </a:extLst>
              </a:tr>
            </a:tbl>
          </a:graphicData>
        </a:graphic>
      </p:graphicFrame>
    </p:spTree>
    <p:extLst>
      <p:ext uri="{BB962C8B-B14F-4D97-AF65-F5344CB8AC3E}">
        <p14:creationId xmlns:p14="http://schemas.microsoft.com/office/powerpoint/2010/main" val="490426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8E81DA7D-3ECE-40A1-A14B-8E3FADBECB9F}"/>
              </a:ext>
            </a:extLst>
          </p:cNvPr>
          <p:cNvGrpSpPr/>
          <p:nvPr/>
        </p:nvGrpSpPr>
        <p:grpSpPr>
          <a:xfrm>
            <a:off x="9263402" y="9145662"/>
            <a:ext cx="5964553" cy="3150643"/>
            <a:chOff x="3433260" y="3280864"/>
            <a:chExt cx="2237290" cy="1181491"/>
          </a:xfrm>
        </p:grpSpPr>
        <p:sp>
          <p:nvSpPr>
            <p:cNvPr id="79" name="Freeform 11">
              <a:extLst>
                <a:ext uri="{FF2B5EF4-FFF2-40B4-BE49-F238E27FC236}">
                  <a16:creationId xmlns:a16="http://schemas.microsoft.com/office/drawing/2014/main" id="{54A4A821-80D4-411C-81C2-27B03968904C}"/>
                </a:ext>
              </a:extLst>
            </p:cNvPr>
            <p:cNvSpPr>
              <a:spLocks/>
            </p:cNvSpPr>
            <p:nvPr/>
          </p:nvSpPr>
          <p:spPr bwMode="auto">
            <a:xfrm>
              <a:off x="3433260" y="3280864"/>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4"/>
            </a:solidFill>
            <a:ln w="3175">
              <a:noFill/>
            </a:ln>
          </p:spPr>
          <p:txBody>
            <a:bodyPr vert="horz" wrap="square" lIns="91440" tIns="45720" rIns="91440" bIns="45720" numCol="1" anchor="t" anchorCtr="0" compatLnSpc="1">
              <a:prstTxWarp prst="textNoShape">
                <a:avLst/>
              </a:prstTxWarp>
            </a:bodyPr>
            <a:lstStyle/>
            <a:p>
              <a:endParaRPr lang="ko-KR" altLang="en-US" dirty="0">
                <a:latin typeface="Raleway Light"/>
              </a:endParaRPr>
            </a:p>
          </p:txBody>
        </p:sp>
        <p:sp>
          <p:nvSpPr>
            <p:cNvPr id="80" name="Freeform 12">
              <a:extLst>
                <a:ext uri="{FF2B5EF4-FFF2-40B4-BE49-F238E27FC236}">
                  <a16:creationId xmlns:a16="http://schemas.microsoft.com/office/drawing/2014/main" id="{7193DE91-2F41-416B-BC5D-5728B1873716}"/>
                </a:ext>
              </a:extLst>
            </p:cNvPr>
            <p:cNvSpPr>
              <a:spLocks noEditPoints="1"/>
            </p:cNvSpPr>
            <p:nvPr/>
          </p:nvSpPr>
          <p:spPr bwMode="auto">
            <a:xfrm>
              <a:off x="3433260" y="3280864"/>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5">
                <a:lumMod val="50000"/>
              </a:schemeClr>
            </a:solidFill>
            <a:ln w="3175">
              <a:noFill/>
            </a:ln>
          </p:spPr>
          <p:txBody>
            <a:bodyPr vert="horz" wrap="square" lIns="91440" tIns="45720" rIns="91440" bIns="45720" numCol="1" anchor="t" anchorCtr="0" compatLnSpc="1">
              <a:prstTxWarp prst="textNoShape">
                <a:avLst/>
              </a:prstTxWarp>
            </a:bodyPr>
            <a:lstStyle/>
            <a:p>
              <a:endParaRPr lang="ko-KR" altLang="en-US" dirty="0">
                <a:latin typeface="Raleway Light"/>
              </a:endParaRPr>
            </a:p>
          </p:txBody>
        </p:sp>
        <p:sp>
          <p:nvSpPr>
            <p:cNvPr id="81" name="Freeform 13">
              <a:extLst>
                <a:ext uri="{FF2B5EF4-FFF2-40B4-BE49-F238E27FC236}">
                  <a16:creationId xmlns:a16="http://schemas.microsoft.com/office/drawing/2014/main" id="{FB3F0224-19D7-47A3-886D-603E43A141D8}"/>
                </a:ext>
              </a:extLst>
            </p:cNvPr>
            <p:cNvSpPr>
              <a:spLocks/>
            </p:cNvSpPr>
            <p:nvPr/>
          </p:nvSpPr>
          <p:spPr bwMode="auto">
            <a:xfrm>
              <a:off x="3433260" y="3719824"/>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anchor="ctr" anchorCtr="0" compatLnSpc="1">
              <a:prstTxWarp prst="textNoShape">
                <a:avLst/>
              </a:prstTxWarp>
            </a:bodyPr>
            <a:lstStyle/>
            <a:p>
              <a:pPr algn="ctr">
                <a:spcAft>
                  <a:spcPts val="800"/>
                </a:spcAft>
              </a:pPr>
              <a:endParaRPr lang="en-US" altLang="ko-KR" sz="3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grpSp>
      <p:grpSp>
        <p:nvGrpSpPr>
          <p:cNvPr id="26" name="Group 25"/>
          <p:cNvGrpSpPr/>
          <p:nvPr/>
        </p:nvGrpSpPr>
        <p:grpSpPr>
          <a:xfrm>
            <a:off x="9201500" y="7560161"/>
            <a:ext cx="5964553" cy="3150643"/>
            <a:chOff x="3433260" y="3280864"/>
            <a:chExt cx="2237290" cy="1181491"/>
          </a:xfrm>
        </p:grpSpPr>
        <p:sp>
          <p:nvSpPr>
            <p:cNvPr id="27" name="Freeform 11"/>
            <p:cNvSpPr>
              <a:spLocks/>
            </p:cNvSpPr>
            <p:nvPr/>
          </p:nvSpPr>
          <p:spPr bwMode="auto">
            <a:xfrm>
              <a:off x="3433260" y="3280864"/>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4"/>
            </a:solidFill>
            <a:ln w="3175">
              <a:noFill/>
            </a:ln>
          </p:spPr>
          <p:txBody>
            <a:bodyPr vert="horz" wrap="square" lIns="91440" tIns="45720" rIns="91440" bIns="45720" numCol="1" anchor="t" anchorCtr="0" compatLnSpc="1">
              <a:prstTxWarp prst="textNoShape">
                <a:avLst/>
              </a:prstTxWarp>
            </a:bodyPr>
            <a:lstStyle/>
            <a:p>
              <a:endParaRPr lang="ko-KR" altLang="en-US" dirty="0">
                <a:latin typeface="Raleway Light"/>
              </a:endParaRPr>
            </a:p>
          </p:txBody>
        </p:sp>
        <p:sp>
          <p:nvSpPr>
            <p:cNvPr id="28" name="Freeform 12"/>
            <p:cNvSpPr>
              <a:spLocks noEditPoints="1"/>
            </p:cNvSpPr>
            <p:nvPr/>
          </p:nvSpPr>
          <p:spPr bwMode="auto">
            <a:xfrm>
              <a:off x="3433260" y="3280864"/>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4">
                <a:lumMod val="50000"/>
              </a:schemeClr>
            </a:solidFill>
            <a:ln w="3175">
              <a:noFill/>
            </a:ln>
          </p:spPr>
          <p:txBody>
            <a:bodyPr vert="horz" wrap="square" lIns="91440" tIns="45720" rIns="91440" bIns="45720" numCol="1" anchor="t" anchorCtr="0" compatLnSpc="1">
              <a:prstTxWarp prst="textNoShape">
                <a:avLst/>
              </a:prstTxWarp>
            </a:bodyPr>
            <a:lstStyle/>
            <a:p>
              <a:endParaRPr lang="ko-KR" altLang="en-US" dirty="0">
                <a:latin typeface="Raleway Light"/>
              </a:endParaRPr>
            </a:p>
          </p:txBody>
        </p:sp>
        <p:sp>
          <p:nvSpPr>
            <p:cNvPr id="29" name="Freeform 13"/>
            <p:cNvSpPr>
              <a:spLocks/>
            </p:cNvSpPr>
            <p:nvPr/>
          </p:nvSpPr>
          <p:spPr bwMode="auto">
            <a:xfrm>
              <a:off x="3433260" y="3719824"/>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4"/>
            </a:solidFill>
            <a:ln w="3175">
              <a:noFill/>
            </a:ln>
          </p:spPr>
          <p:txBody>
            <a:bodyPr vert="horz" wrap="square" lIns="0" tIns="0" rIns="0" bIns="0" numCol="1" anchor="ctr" anchorCtr="0" compatLnSpc="1">
              <a:prstTxWarp prst="textNoShape">
                <a:avLst/>
              </a:prstTxWarp>
            </a:bodyPr>
            <a:lstStyle/>
            <a:p>
              <a:pPr algn="ctr">
                <a:spcAft>
                  <a:spcPts val="800"/>
                </a:spcAft>
              </a:pPr>
              <a:endParaRPr lang="en-US" altLang="ko-KR" sz="3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grpSp>
      <p:grpSp>
        <p:nvGrpSpPr>
          <p:cNvPr id="42" name="Group 41"/>
          <p:cNvGrpSpPr/>
          <p:nvPr/>
        </p:nvGrpSpPr>
        <p:grpSpPr>
          <a:xfrm>
            <a:off x="9201500" y="5984841"/>
            <a:ext cx="5964553" cy="3150643"/>
            <a:chOff x="3433260" y="3280864"/>
            <a:chExt cx="2237290" cy="1181491"/>
          </a:xfrm>
        </p:grpSpPr>
        <p:sp>
          <p:nvSpPr>
            <p:cNvPr id="43" name="Freeform 11"/>
            <p:cNvSpPr>
              <a:spLocks/>
            </p:cNvSpPr>
            <p:nvPr/>
          </p:nvSpPr>
          <p:spPr bwMode="auto">
            <a:xfrm>
              <a:off x="3433260" y="3280864"/>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solidFill>
            <a:ln w="3175">
              <a:noFill/>
            </a:ln>
          </p:spPr>
          <p:txBody>
            <a:bodyPr vert="horz" wrap="square" lIns="91440" tIns="45720" rIns="91440" bIns="45720" numCol="1" anchor="t" anchorCtr="0" compatLnSpc="1">
              <a:prstTxWarp prst="textNoShape">
                <a:avLst/>
              </a:prstTxWarp>
            </a:bodyPr>
            <a:lstStyle/>
            <a:p>
              <a:endParaRPr lang="ko-KR" altLang="en-US" dirty="0">
                <a:latin typeface="Raleway Light"/>
              </a:endParaRPr>
            </a:p>
          </p:txBody>
        </p:sp>
        <p:sp>
          <p:nvSpPr>
            <p:cNvPr id="44" name="Freeform 12"/>
            <p:cNvSpPr>
              <a:spLocks noEditPoints="1"/>
            </p:cNvSpPr>
            <p:nvPr/>
          </p:nvSpPr>
          <p:spPr bwMode="auto">
            <a:xfrm>
              <a:off x="3433260" y="3280864"/>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3">
                <a:lumMod val="50000"/>
              </a:schemeClr>
            </a:solidFill>
            <a:ln w="3175">
              <a:noFill/>
            </a:ln>
          </p:spPr>
          <p:txBody>
            <a:bodyPr vert="horz" wrap="square" lIns="91440" tIns="45720" rIns="91440" bIns="45720" numCol="1" anchor="t" anchorCtr="0" compatLnSpc="1">
              <a:prstTxWarp prst="textNoShape">
                <a:avLst/>
              </a:prstTxWarp>
            </a:bodyPr>
            <a:lstStyle/>
            <a:p>
              <a:endParaRPr lang="ko-KR" altLang="en-US" dirty="0">
                <a:latin typeface="Raleway Light"/>
              </a:endParaRPr>
            </a:p>
          </p:txBody>
        </p:sp>
        <p:sp>
          <p:nvSpPr>
            <p:cNvPr id="45" name="Freeform 13"/>
            <p:cNvSpPr>
              <a:spLocks/>
            </p:cNvSpPr>
            <p:nvPr/>
          </p:nvSpPr>
          <p:spPr bwMode="auto">
            <a:xfrm>
              <a:off x="3433260" y="3719824"/>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3"/>
            </a:solidFill>
            <a:ln w="3175">
              <a:noFill/>
            </a:ln>
          </p:spPr>
          <p:txBody>
            <a:bodyPr vert="horz" wrap="square" lIns="0" tIns="0" rIns="0" bIns="0" numCol="1" anchor="ctr" anchorCtr="0" compatLnSpc="1">
              <a:prstTxWarp prst="textNoShape">
                <a:avLst/>
              </a:prstTxWarp>
            </a:bodyPr>
            <a:lstStyle/>
            <a:p>
              <a:pPr algn="ctr">
                <a:spcAft>
                  <a:spcPts val="800"/>
                </a:spcAft>
              </a:pPr>
              <a:endParaRPr lang="en-US" altLang="ko-KR" sz="3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grpSp>
      <p:grpSp>
        <p:nvGrpSpPr>
          <p:cNvPr id="46" name="Group 45"/>
          <p:cNvGrpSpPr/>
          <p:nvPr/>
        </p:nvGrpSpPr>
        <p:grpSpPr>
          <a:xfrm>
            <a:off x="9201500" y="4409519"/>
            <a:ext cx="5964553" cy="3150643"/>
            <a:chOff x="3433260" y="3280864"/>
            <a:chExt cx="2237290" cy="1181491"/>
          </a:xfrm>
        </p:grpSpPr>
        <p:sp>
          <p:nvSpPr>
            <p:cNvPr id="47" name="Freeform 11"/>
            <p:cNvSpPr>
              <a:spLocks/>
            </p:cNvSpPr>
            <p:nvPr/>
          </p:nvSpPr>
          <p:spPr bwMode="auto">
            <a:xfrm>
              <a:off x="3433260" y="3280864"/>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2"/>
            </a:solidFill>
            <a:ln w="3175">
              <a:noFill/>
            </a:ln>
          </p:spPr>
          <p:txBody>
            <a:bodyPr vert="horz" wrap="square" lIns="91440" tIns="45720" rIns="91440" bIns="45720" numCol="1" anchor="t" anchorCtr="0" compatLnSpc="1">
              <a:prstTxWarp prst="textNoShape">
                <a:avLst/>
              </a:prstTxWarp>
            </a:bodyPr>
            <a:lstStyle/>
            <a:p>
              <a:endParaRPr lang="ko-KR" altLang="en-US" dirty="0">
                <a:latin typeface="Raleway Light"/>
              </a:endParaRPr>
            </a:p>
          </p:txBody>
        </p:sp>
        <p:sp>
          <p:nvSpPr>
            <p:cNvPr id="48" name="Freeform 12"/>
            <p:cNvSpPr>
              <a:spLocks noEditPoints="1"/>
            </p:cNvSpPr>
            <p:nvPr/>
          </p:nvSpPr>
          <p:spPr bwMode="auto">
            <a:xfrm>
              <a:off x="3433260" y="3280864"/>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2">
                <a:lumMod val="50000"/>
              </a:schemeClr>
            </a:solidFill>
            <a:ln w="3175">
              <a:noFill/>
            </a:ln>
          </p:spPr>
          <p:txBody>
            <a:bodyPr vert="horz" wrap="square" lIns="91440" tIns="45720" rIns="91440" bIns="45720" numCol="1" anchor="t" anchorCtr="0" compatLnSpc="1">
              <a:prstTxWarp prst="textNoShape">
                <a:avLst/>
              </a:prstTxWarp>
            </a:bodyPr>
            <a:lstStyle/>
            <a:p>
              <a:endParaRPr lang="ko-KR" altLang="en-US" dirty="0">
                <a:latin typeface="Raleway Light"/>
              </a:endParaRPr>
            </a:p>
          </p:txBody>
        </p:sp>
        <p:sp>
          <p:nvSpPr>
            <p:cNvPr id="49" name="Freeform 13"/>
            <p:cNvSpPr>
              <a:spLocks/>
            </p:cNvSpPr>
            <p:nvPr/>
          </p:nvSpPr>
          <p:spPr bwMode="auto">
            <a:xfrm>
              <a:off x="3433260" y="3719824"/>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p:spPr>
          <p:txBody>
            <a:bodyPr vert="horz" wrap="square" lIns="0" tIns="0" rIns="0" bIns="0" numCol="1" anchor="ctr" anchorCtr="0" compatLnSpc="1">
              <a:prstTxWarp prst="textNoShape">
                <a:avLst/>
              </a:prstTxWarp>
            </a:bodyPr>
            <a:lstStyle/>
            <a:p>
              <a:pPr algn="ctr">
                <a:spcAft>
                  <a:spcPts val="800"/>
                </a:spcAft>
              </a:pPr>
              <a:endParaRPr lang="en-US" altLang="ko-KR" sz="3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grpSp>
      <p:grpSp>
        <p:nvGrpSpPr>
          <p:cNvPr id="50" name="Group 49"/>
          <p:cNvGrpSpPr/>
          <p:nvPr/>
        </p:nvGrpSpPr>
        <p:grpSpPr>
          <a:xfrm>
            <a:off x="9201500" y="2834196"/>
            <a:ext cx="5964553" cy="3150643"/>
            <a:chOff x="3433260" y="1508627"/>
            <a:chExt cx="2237290" cy="1181491"/>
          </a:xfrm>
        </p:grpSpPr>
        <p:sp>
          <p:nvSpPr>
            <p:cNvPr id="51" name="Freeform 11"/>
            <p:cNvSpPr>
              <a:spLocks/>
            </p:cNvSpPr>
            <p:nvPr/>
          </p:nvSpPr>
          <p:spPr bwMode="auto">
            <a:xfrm>
              <a:off x="3433260" y="1508627"/>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1"/>
            </a:solidFill>
            <a:ln w="3175">
              <a:noFill/>
            </a:ln>
          </p:spPr>
          <p:txBody>
            <a:bodyPr vert="horz" wrap="square" lIns="91440" tIns="45720" rIns="91440" bIns="45720" numCol="1" anchor="t" anchorCtr="0" compatLnSpc="1">
              <a:prstTxWarp prst="textNoShape">
                <a:avLst/>
              </a:prstTxWarp>
            </a:bodyPr>
            <a:lstStyle/>
            <a:p>
              <a:endParaRPr lang="ko-KR" altLang="en-US" dirty="0">
                <a:latin typeface="Raleway Light"/>
              </a:endParaRPr>
            </a:p>
          </p:txBody>
        </p:sp>
        <p:sp>
          <p:nvSpPr>
            <p:cNvPr id="52" name="Freeform 12"/>
            <p:cNvSpPr>
              <a:spLocks noEditPoints="1"/>
            </p:cNvSpPr>
            <p:nvPr/>
          </p:nvSpPr>
          <p:spPr bwMode="auto">
            <a:xfrm>
              <a:off x="3433260" y="1508627"/>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lumMod val="90000"/>
                <a:lumOff val="10000"/>
              </a:schemeClr>
            </a:solidFill>
            <a:ln w="3175">
              <a:noFill/>
            </a:ln>
          </p:spPr>
          <p:txBody>
            <a:bodyPr vert="horz" wrap="square" lIns="91440" tIns="45720" rIns="91440" bIns="45720" numCol="1" anchor="t" anchorCtr="0" compatLnSpc="1">
              <a:prstTxWarp prst="textNoShape">
                <a:avLst/>
              </a:prstTxWarp>
            </a:bodyPr>
            <a:lstStyle/>
            <a:p>
              <a:endParaRPr lang="ko-KR" altLang="en-US" dirty="0">
                <a:latin typeface="Raleway Light"/>
              </a:endParaRPr>
            </a:p>
          </p:txBody>
        </p:sp>
        <p:sp>
          <p:nvSpPr>
            <p:cNvPr id="53" name="Freeform 13"/>
            <p:cNvSpPr>
              <a:spLocks/>
            </p:cNvSpPr>
            <p:nvPr/>
          </p:nvSpPr>
          <p:spPr bwMode="auto">
            <a:xfrm>
              <a:off x="3433260" y="1947587"/>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1"/>
            </a:solidFill>
            <a:ln w="3175">
              <a:noFill/>
            </a:ln>
          </p:spPr>
          <p:txBody>
            <a:bodyPr vert="horz" wrap="square" lIns="0" tIns="0" rIns="0" bIns="0" numCol="1" anchor="ctr" anchorCtr="0" compatLnSpc="1">
              <a:prstTxWarp prst="textNoShape">
                <a:avLst/>
              </a:prstTxWarp>
            </a:bodyPr>
            <a:lstStyle/>
            <a:p>
              <a:pPr algn="ctr">
                <a:spcAft>
                  <a:spcPts val="800"/>
                </a:spcAft>
              </a:pPr>
              <a:endParaRPr lang="en-US" altLang="ko-KR" sz="32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p:txBody>
        </p:sp>
      </p:grpSp>
      <p:cxnSp>
        <p:nvCxnSpPr>
          <p:cNvPr id="54" name="Straight Connector 53"/>
          <p:cNvCxnSpPr/>
          <p:nvPr/>
        </p:nvCxnSpPr>
        <p:spPr>
          <a:xfrm>
            <a:off x="15280139" y="7624651"/>
            <a:ext cx="1317350" cy="5488"/>
          </a:xfrm>
          <a:prstGeom prst="line">
            <a:avLst/>
          </a:prstGeom>
          <a:ln>
            <a:solidFill>
              <a:schemeClr val="bg1">
                <a:lumMod val="65000"/>
              </a:schemeClr>
            </a:solidFill>
            <a:prstDash val="sysDash"/>
            <a:headEnd type="oval" w="sm" len="sm"/>
            <a:tailEnd type="triangle" w="sm" len="sm"/>
          </a:ln>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15280139" y="4255176"/>
            <a:ext cx="1317350" cy="5488"/>
          </a:xfrm>
          <a:prstGeom prst="line">
            <a:avLst/>
          </a:prstGeom>
          <a:ln>
            <a:solidFill>
              <a:schemeClr val="bg1">
                <a:lumMod val="65000"/>
              </a:schemeClr>
            </a:solidFill>
            <a:prstDash val="sysDash"/>
            <a:headEnd type="oval" w="sm" len="sm"/>
            <a:tailEnd type="triangle" w="sm" len="sm"/>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7775638" y="9362701"/>
            <a:ext cx="1317350" cy="5488"/>
          </a:xfrm>
          <a:prstGeom prst="line">
            <a:avLst/>
          </a:prstGeom>
          <a:ln>
            <a:solidFill>
              <a:schemeClr val="bg1">
                <a:lumMod val="65000"/>
              </a:schemeClr>
            </a:solidFill>
            <a:prstDash val="sysDash"/>
            <a:headEnd type="oval" w="sm" len="sm"/>
            <a:tailEnd type="triangle" w="sm" len="sm"/>
          </a:ln>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flipH="1">
            <a:off x="7775638" y="5993227"/>
            <a:ext cx="1317350" cy="5488"/>
          </a:xfrm>
          <a:prstGeom prst="line">
            <a:avLst/>
          </a:prstGeom>
          <a:ln>
            <a:solidFill>
              <a:schemeClr val="bg1">
                <a:lumMod val="65000"/>
              </a:schemeClr>
            </a:solidFill>
            <a:prstDash val="sysDash"/>
            <a:headEnd type="oval" w="sm" len="sm"/>
            <a:tailEnd type="triangle" w="sm" len="sm"/>
          </a:ln>
        </p:spPr>
        <p:style>
          <a:lnRef idx="1">
            <a:schemeClr val="dk1"/>
          </a:lnRef>
          <a:fillRef idx="0">
            <a:schemeClr val="dk1"/>
          </a:fillRef>
          <a:effectRef idx="0">
            <a:schemeClr val="dk1"/>
          </a:effectRef>
          <a:fontRef idx="minor">
            <a:schemeClr val="tx1"/>
          </a:fontRef>
        </p:style>
      </p:cxnSp>
      <p:sp>
        <p:nvSpPr>
          <p:cNvPr id="58" name="Oval 57"/>
          <p:cNvSpPr/>
          <p:nvPr/>
        </p:nvSpPr>
        <p:spPr>
          <a:xfrm>
            <a:off x="6443158" y="5341069"/>
            <a:ext cx="1312452" cy="1312794"/>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243785" tIns="121892" rIns="243785" bIns="121892" rtlCol="0" anchor="ctr"/>
          <a:lstStyle/>
          <a:p>
            <a:pPr algn="ctr"/>
            <a:endParaRPr lang="en-US" dirty="0">
              <a:latin typeface="Raleway Light"/>
            </a:endParaRPr>
          </a:p>
        </p:txBody>
      </p:sp>
      <p:sp>
        <p:nvSpPr>
          <p:cNvPr id="60" name="Oval 59"/>
          <p:cNvSpPr/>
          <p:nvPr/>
        </p:nvSpPr>
        <p:spPr>
          <a:xfrm>
            <a:off x="6438669" y="8694188"/>
            <a:ext cx="1312452" cy="1312794"/>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243785" tIns="121892" rIns="243785" bIns="121892" rtlCol="0" anchor="ctr"/>
          <a:lstStyle/>
          <a:p>
            <a:pPr algn="ctr"/>
            <a:endParaRPr lang="en-US" dirty="0">
              <a:latin typeface="Raleway Light"/>
            </a:endParaRPr>
          </a:p>
        </p:txBody>
      </p:sp>
      <p:sp>
        <p:nvSpPr>
          <p:cNvPr id="63" name="Oval 62"/>
          <p:cNvSpPr/>
          <p:nvPr/>
        </p:nvSpPr>
        <p:spPr>
          <a:xfrm>
            <a:off x="16683430" y="3483706"/>
            <a:ext cx="1312452" cy="131279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243785" tIns="121892" rIns="243785" bIns="121892" rtlCol="0" anchor="ctr"/>
          <a:lstStyle/>
          <a:p>
            <a:pPr algn="ctr"/>
            <a:endParaRPr lang="en-US" dirty="0">
              <a:latin typeface="Raleway Light"/>
            </a:endParaRPr>
          </a:p>
        </p:txBody>
      </p:sp>
      <p:sp>
        <p:nvSpPr>
          <p:cNvPr id="64" name="TextBox 63"/>
          <p:cNvSpPr txBox="1"/>
          <p:nvPr/>
        </p:nvSpPr>
        <p:spPr>
          <a:xfrm>
            <a:off x="18114866" y="3483706"/>
            <a:ext cx="5964553" cy="2192688"/>
          </a:xfrm>
          <a:prstGeom prst="rect">
            <a:avLst/>
          </a:prstGeom>
          <a:noFill/>
        </p:spPr>
        <p:txBody>
          <a:bodyPr wrap="square" lIns="0" tIns="121892" rIns="0" bIns="0" rtlCol="0">
            <a:spAutoFit/>
          </a:bodyPr>
          <a:lstStyle/>
          <a:p>
            <a:r>
              <a:rPr lang="en-US" sz="2400" b="1" dirty="0">
                <a:solidFill>
                  <a:srgbClr val="000000"/>
                </a:solidFill>
                <a:latin typeface="Raleway" pitchFamily="2" charset="0"/>
                <a:cs typeface="Raleway"/>
              </a:rPr>
              <a:t>WP1</a:t>
            </a:r>
          </a:p>
          <a:p>
            <a:r>
              <a:rPr lang="en-US" sz="2400" b="1" dirty="0">
                <a:solidFill>
                  <a:srgbClr val="000000"/>
                </a:solidFill>
                <a:latin typeface="Raleway" pitchFamily="2" charset="0"/>
                <a:cs typeface="Raleway"/>
              </a:rPr>
              <a:t>Project Management</a:t>
            </a:r>
          </a:p>
          <a:p>
            <a:pPr>
              <a:lnSpc>
                <a:spcPct val="150000"/>
              </a:lnSpc>
            </a:pPr>
            <a:r>
              <a:rPr lang="en-US" sz="2000" b="1" dirty="0">
                <a:solidFill>
                  <a:srgbClr val="000000"/>
                </a:solidFill>
                <a:latin typeface="Raleway" pitchFamily="2" charset="0"/>
                <a:cs typeface="Raleway Light"/>
              </a:rPr>
              <a:t>Action 1.1. </a:t>
            </a:r>
            <a:r>
              <a:rPr lang="en-US" sz="2000" dirty="0">
                <a:solidFill>
                  <a:srgbClr val="000000"/>
                </a:solidFill>
                <a:latin typeface="Raleway" pitchFamily="2" charset="0"/>
                <a:cs typeface="Raleway Light"/>
              </a:rPr>
              <a:t>Management Platform</a:t>
            </a:r>
          </a:p>
          <a:p>
            <a:pPr>
              <a:lnSpc>
                <a:spcPct val="150000"/>
              </a:lnSpc>
            </a:pPr>
            <a:r>
              <a:rPr lang="en-US" sz="2000" b="1" dirty="0">
                <a:solidFill>
                  <a:srgbClr val="000000"/>
                </a:solidFill>
                <a:latin typeface="Raleway" pitchFamily="2" charset="0"/>
                <a:cs typeface="Raleway Light"/>
              </a:rPr>
              <a:t>Action 1.2. </a:t>
            </a:r>
            <a:r>
              <a:rPr lang="en-US" sz="2000" dirty="0">
                <a:solidFill>
                  <a:srgbClr val="000000"/>
                </a:solidFill>
                <a:latin typeface="Raleway" pitchFamily="2" charset="0"/>
                <a:cs typeface="Raleway Light"/>
              </a:rPr>
              <a:t>Monitoring Meetings</a:t>
            </a:r>
          </a:p>
          <a:p>
            <a:pPr>
              <a:lnSpc>
                <a:spcPct val="150000"/>
              </a:lnSpc>
            </a:pPr>
            <a:r>
              <a:rPr lang="en-US" sz="2000" b="1" dirty="0">
                <a:solidFill>
                  <a:srgbClr val="000000"/>
                </a:solidFill>
                <a:latin typeface="Raleway" pitchFamily="2" charset="0"/>
                <a:cs typeface="Raleway Light"/>
              </a:rPr>
              <a:t>Action 1.3. </a:t>
            </a:r>
            <a:r>
              <a:rPr lang="en-US" sz="2000" dirty="0">
                <a:solidFill>
                  <a:srgbClr val="000000"/>
                </a:solidFill>
                <a:latin typeface="Raleway" pitchFamily="2" charset="0"/>
                <a:cs typeface="Raleway Light"/>
              </a:rPr>
              <a:t>Evaluation Reporting</a:t>
            </a:r>
          </a:p>
        </p:txBody>
      </p:sp>
      <p:sp>
        <p:nvSpPr>
          <p:cNvPr id="65" name="Oval 64"/>
          <p:cNvSpPr/>
          <p:nvPr/>
        </p:nvSpPr>
        <p:spPr>
          <a:xfrm>
            <a:off x="16661150" y="6927996"/>
            <a:ext cx="1312454" cy="131279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182843" tIns="91422" rIns="182843" bIns="91422" rtlCol="0" anchor="ctr"/>
          <a:lstStyle/>
          <a:p>
            <a:pPr algn="ctr"/>
            <a:r>
              <a:rPr lang="en-US" dirty="0">
                <a:latin typeface="Raleway Light"/>
              </a:rPr>
              <a:t> </a:t>
            </a:r>
          </a:p>
        </p:txBody>
      </p:sp>
      <p:sp>
        <p:nvSpPr>
          <p:cNvPr id="100" name="TextBox 99"/>
          <p:cNvSpPr txBox="1"/>
          <p:nvPr/>
        </p:nvSpPr>
        <p:spPr>
          <a:xfrm>
            <a:off x="1615184" y="595215"/>
            <a:ext cx="12359701" cy="1015663"/>
          </a:xfrm>
          <a:prstGeom prst="rect">
            <a:avLst/>
          </a:prstGeom>
          <a:noFill/>
        </p:spPr>
        <p:txBody>
          <a:bodyPr wrap="square" rtlCol="0">
            <a:spAutoFit/>
          </a:bodyPr>
          <a:lstStyle/>
          <a:p>
            <a:r>
              <a:rPr lang="en-GB" sz="6000" b="1" dirty="0">
                <a:solidFill>
                  <a:schemeClr val="tx2"/>
                </a:solidFill>
                <a:latin typeface="Raleway"/>
                <a:cs typeface="Raleway"/>
              </a:rPr>
              <a:t>Action Plan </a:t>
            </a:r>
            <a:r>
              <a:rPr lang="en-GB" sz="6000" dirty="0">
                <a:solidFill>
                  <a:schemeClr val="tx2"/>
                </a:solidFill>
                <a:latin typeface="Raleway"/>
                <a:cs typeface="Raleway"/>
              </a:rPr>
              <a:t>- Actions</a:t>
            </a:r>
          </a:p>
        </p:txBody>
      </p:sp>
      <p:grpSp>
        <p:nvGrpSpPr>
          <p:cNvPr id="101" name="Group 100"/>
          <p:cNvGrpSpPr/>
          <p:nvPr/>
        </p:nvGrpSpPr>
        <p:grpSpPr>
          <a:xfrm>
            <a:off x="1730736" y="1783761"/>
            <a:ext cx="2738812" cy="73150"/>
            <a:chOff x="1775295" y="2028842"/>
            <a:chExt cx="3631535" cy="45719"/>
          </a:xfrm>
        </p:grpSpPr>
        <p:sp>
          <p:nvSpPr>
            <p:cNvPr id="102" name="Rectangle 101"/>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03" name="Rectangle 102"/>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04" name="Rectangle 103"/>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05" name="Rectangle 104"/>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06" name="Rectangle 105"/>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07" name="Rectangle 106"/>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grpSp>
      <p:cxnSp>
        <p:nvCxnSpPr>
          <p:cNvPr id="82" name="Straight Connector 81">
            <a:extLst>
              <a:ext uri="{FF2B5EF4-FFF2-40B4-BE49-F238E27FC236}">
                <a16:creationId xmlns:a16="http://schemas.microsoft.com/office/drawing/2014/main" id="{C0A55680-F35A-4053-BC51-A3CBC57D3AC9}"/>
              </a:ext>
            </a:extLst>
          </p:cNvPr>
          <p:cNvCxnSpPr/>
          <p:nvPr/>
        </p:nvCxnSpPr>
        <p:spPr>
          <a:xfrm>
            <a:off x="15299082" y="10866004"/>
            <a:ext cx="1317350" cy="5488"/>
          </a:xfrm>
          <a:prstGeom prst="line">
            <a:avLst/>
          </a:prstGeom>
          <a:ln>
            <a:solidFill>
              <a:schemeClr val="bg1">
                <a:lumMod val="65000"/>
              </a:schemeClr>
            </a:solidFill>
            <a:prstDash val="sysDash"/>
            <a:headEnd type="oval" w="sm" len="sm"/>
            <a:tailEnd type="triangle" w="sm" len="sm"/>
          </a:ln>
        </p:spPr>
        <p:style>
          <a:lnRef idx="1">
            <a:schemeClr val="dk1"/>
          </a:lnRef>
          <a:fillRef idx="0">
            <a:schemeClr val="dk1"/>
          </a:fillRef>
          <a:effectRef idx="0">
            <a:schemeClr val="dk1"/>
          </a:effectRef>
          <a:fontRef idx="minor">
            <a:schemeClr val="tx1"/>
          </a:fontRef>
        </p:style>
      </p:cxnSp>
      <p:sp>
        <p:nvSpPr>
          <p:cNvPr id="83" name="Oval 82">
            <a:extLst>
              <a:ext uri="{FF2B5EF4-FFF2-40B4-BE49-F238E27FC236}">
                <a16:creationId xmlns:a16="http://schemas.microsoft.com/office/drawing/2014/main" id="{A1E10AE9-122B-452A-986D-963A53DD3048}"/>
              </a:ext>
            </a:extLst>
          </p:cNvPr>
          <p:cNvSpPr/>
          <p:nvPr/>
        </p:nvSpPr>
        <p:spPr>
          <a:xfrm>
            <a:off x="16680093" y="10169349"/>
            <a:ext cx="1312454" cy="131279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182843" tIns="91422" rIns="182843" bIns="91422" rtlCol="0" anchor="ctr"/>
          <a:lstStyle/>
          <a:p>
            <a:pPr algn="ctr"/>
            <a:r>
              <a:rPr lang="en-US" dirty="0">
                <a:latin typeface="Raleway Light"/>
              </a:rPr>
              <a:t> </a:t>
            </a:r>
          </a:p>
        </p:txBody>
      </p:sp>
      <p:sp>
        <p:nvSpPr>
          <p:cNvPr id="88" name="TextBox 87">
            <a:extLst>
              <a:ext uri="{FF2B5EF4-FFF2-40B4-BE49-F238E27FC236}">
                <a16:creationId xmlns:a16="http://schemas.microsoft.com/office/drawing/2014/main" id="{CEC7A74E-5BF1-450A-A9B2-F0F956AB8B9B}"/>
              </a:ext>
            </a:extLst>
          </p:cNvPr>
          <p:cNvSpPr txBox="1"/>
          <p:nvPr/>
        </p:nvSpPr>
        <p:spPr>
          <a:xfrm>
            <a:off x="298231" y="5207226"/>
            <a:ext cx="6030842" cy="2192688"/>
          </a:xfrm>
          <a:prstGeom prst="rect">
            <a:avLst/>
          </a:prstGeom>
          <a:noFill/>
        </p:spPr>
        <p:txBody>
          <a:bodyPr wrap="square" lIns="0" tIns="121892" rIns="0" bIns="0" rtlCol="0">
            <a:spAutoFit/>
          </a:bodyPr>
          <a:lstStyle/>
          <a:p>
            <a:pPr algn="r"/>
            <a:r>
              <a:rPr lang="en-US" sz="2400" b="1" dirty="0">
                <a:solidFill>
                  <a:srgbClr val="000000"/>
                </a:solidFill>
                <a:latin typeface="Raleway" pitchFamily="2" charset="0"/>
                <a:cs typeface="Raleway"/>
              </a:rPr>
              <a:t>WP2</a:t>
            </a:r>
          </a:p>
          <a:p>
            <a:pPr algn="r"/>
            <a:r>
              <a:rPr lang="en-US" sz="2400" b="1" dirty="0" err="1">
                <a:solidFill>
                  <a:srgbClr val="000000"/>
                </a:solidFill>
                <a:latin typeface="Raleway" pitchFamily="2" charset="0"/>
                <a:cs typeface="Raleway"/>
              </a:rPr>
              <a:t>SMARTageCARE</a:t>
            </a:r>
            <a:r>
              <a:rPr lang="en-US" sz="2400" b="1" dirty="0">
                <a:solidFill>
                  <a:srgbClr val="000000"/>
                </a:solidFill>
                <a:latin typeface="Raleway" pitchFamily="2" charset="0"/>
                <a:cs typeface="Raleway"/>
              </a:rPr>
              <a:t> Ecosystem</a:t>
            </a:r>
          </a:p>
          <a:p>
            <a:pPr algn="r">
              <a:lnSpc>
                <a:spcPct val="150000"/>
              </a:lnSpc>
            </a:pPr>
            <a:r>
              <a:rPr lang="en-US" sz="2000" b="1" dirty="0">
                <a:solidFill>
                  <a:srgbClr val="000000"/>
                </a:solidFill>
                <a:latin typeface="Raleway" pitchFamily="2" charset="0"/>
                <a:cs typeface="Raleway Light"/>
              </a:rPr>
              <a:t>Action 2.1. </a:t>
            </a:r>
            <a:r>
              <a:rPr lang="en-US" sz="2000" dirty="0">
                <a:solidFill>
                  <a:srgbClr val="000000"/>
                </a:solidFill>
                <a:latin typeface="Raleway" pitchFamily="2" charset="0"/>
                <a:cs typeface="Raleway Light"/>
              </a:rPr>
              <a:t>Launching the Ambassadors’ Network</a:t>
            </a:r>
          </a:p>
          <a:p>
            <a:pPr algn="r">
              <a:lnSpc>
                <a:spcPct val="150000"/>
              </a:lnSpc>
            </a:pPr>
            <a:r>
              <a:rPr lang="en-US" sz="2000" b="1" dirty="0">
                <a:solidFill>
                  <a:srgbClr val="000000"/>
                </a:solidFill>
                <a:latin typeface="Raleway" pitchFamily="2" charset="0"/>
                <a:cs typeface="Raleway Light"/>
              </a:rPr>
              <a:t>Action 2.2. </a:t>
            </a:r>
            <a:r>
              <a:rPr lang="en-US" sz="2000" dirty="0">
                <a:solidFill>
                  <a:srgbClr val="000000"/>
                </a:solidFill>
                <a:latin typeface="Raleway" pitchFamily="2" charset="0"/>
                <a:cs typeface="Raleway Light"/>
              </a:rPr>
              <a:t>Launching the Advisory Board</a:t>
            </a:r>
          </a:p>
          <a:p>
            <a:pPr algn="r">
              <a:lnSpc>
                <a:spcPct val="150000"/>
              </a:lnSpc>
            </a:pPr>
            <a:r>
              <a:rPr lang="en-US" sz="2000" b="1" dirty="0">
                <a:solidFill>
                  <a:srgbClr val="000000"/>
                </a:solidFill>
                <a:latin typeface="Raleway" pitchFamily="2" charset="0"/>
                <a:cs typeface="Raleway Light"/>
              </a:rPr>
              <a:t>Action 2.3. </a:t>
            </a:r>
            <a:r>
              <a:rPr lang="en-US" sz="2000" dirty="0">
                <a:solidFill>
                  <a:srgbClr val="000000"/>
                </a:solidFill>
                <a:latin typeface="Raleway" pitchFamily="2" charset="0"/>
                <a:cs typeface="Raleway Light"/>
              </a:rPr>
              <a:t>Defining the Strategy of Scale-up  </a:t>
            </a:r>
          </a:p>
        </p:txBody>
      </p:sp>
      <p:sp>
        <p:nvSpPr>
          <p:cNvPr id="89" name="AutoShape 19">
            <a:extLst>
              <a:ext uri="{FF2B5EF4-FFF2-40B4-BE49-F238E27FC236}">
                <a16:creationId xmlns:a16="http://schemas.microsoft.com/office/drawing/2014/main" id="{3EA909FC-B5DF-4AED-A93D-0F47E0F7B9DF}"/>
              </a:ext>
            </a:extLst>
          </p:cNvPr>
          <p:cNvSpPr>
            <a:spLocks/>
          </p:cNvSpPr>
          <p:nvPr/>
        </p:nvSpPr>
        <p:spPr bwMode="auto">
          <a:xfrm>
            <a:off x="17069736" y="10602279"/>
            <a:ext cx="493302" cy="49343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0" name="AutoShape 20">
            <a:extLst>
              <a:ext uri="{FF2B5EF4-FFF2-40B4-BE49-F238E27FC236}">
                <a16:creationId xmlns:a16="http://schemas.microsoft.com/office/drawing/2014/main" id="{D3557203-386F-443F-9F1A-0CB69093CC17}"/>
              </a:ext>
            </a:extLst>
          </p:cNvPr>
          <p:cNvSpPr>
            <a:spLocks/>
          </p:cNvSpPr>
          <p:nvPr/>
        </p:nvSpPr>
        <p:spPr bwMode="auto">
          <a:xfrm>
            <a:off x="17107836" y="3902860"/>
            <a:ext cx="495281" cy="4934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1" name="AutoShape 82">
            <a:extLst>
              <a:ext uri="{FF2B5EF4-FFF2-40B4-BE49-F238E27FC236}">
                <a16:creationId xmlns:a16="http://schemas.microsoft.com/office/drawing/2014/main" id="{A3F95C52-0DEB-4647-8CB8-D1E07586C435}"/>
              </a:ext>
            </a:extLst>
          </p:cNvPr>
          <p:cNvSpPr>
            <a:spLocks/>
          </p:cNvSpPr>
          <p:nvPr/>
        </p:nvSpPr>
        <p:spPr bwMode="auto">
          <a:xfrm>
            <a:off x="6847254" y="5737134"/>
            <a:ext cx="495281" cy="4954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3" name="TextBox 92">
            <a:extLst>
              <a:ext uri="{FF2B5EF4-FFF2-40B4-BE49-F238E27FC236}">
                <a16:creationId xmlns:a16="http://schemas.microsoft.com/office/drawing/2014/main" id="{82BC0162-16C5-472D-8E29-409C7A5B42F9}"/>
              </a:ext>
            </a:extLst>
          </p:cNvPr>
          <p:cNvSpPr txBox="1"/>
          <p:nvPr/>
        </p:nvSpPr>
        <p:spPr>
          <a:xfrm>
            <a:off x="18114866" y="10009732"/>
            <a:ext cx="5964553" cy="2192688"/>
          </a:xfrm>
          <a:prstGeom prst="rect">
            <a:avLst/>
          </a:prstGeom>
          <a:noFill/>
        </p:spPr>
        <p:txBody>
          <a:bodyPr wrap="square" lIns="0" tIns="121892" rIns="0" bIns="0" rtlCol="0">
            <a:spAutoFit/>
          </a:bodyPr>
          <a:lstStyle/>
          <a:p>
            <a:r>
              <a:rPr lang="en-US" sz="2400" b="1" dirty="0">
                <a:solidFill>
                  <a:srgbClr val="000000"/>
                </a:solidFill>
                <a:latin typeface="Raleway" pitchFamily="2" charset="0"/>
                <a:cs typeface="Raleway"/>
              </a:rPr>
              <a:t>WP5</a:t>
            </a:r>
          </a:p>
          <a:p>
            <a:r>
              <a:rPr lang="en-US" sz="2400" b="1" dirty="0">
                <a:solidFill>
                  <a:srgbClr val="000000"/>
                </a:solidFill>
                <a:latin typeface="Raleway" pitchFamily="2" charset="0"/>
                <a:cs typeface="Raleway"/>
              </a:rPr>
              <a:t>Communication and Scaling-up</a:t>
            </a:r>
          </a:p>
          <a:p>
            <a:pPr>
              <a:lnSpc>
                <a:spcPct val="150000"/>
              </a:lnSpc>
            </a:pPr>
            <a:r>
              <a:rPr lang="en-US" sz="2000" b="1" dirty="0">
                <a:solidFill>
                  <a:srgbClr val="000000"/>
                </a:solidFill>
                <a:latin typeface="Raleway" pitchFamily="2" charset="0"/>
                <a:cs typeface="Raleway Light"/>
              </a:rPr>
              <a:t>Action 5.1. </a:t>
            </a:r>
            <a:r>
              <a:rPr lang="en-US" sz="2000" dirty="0">
                <a:solidFill>
                  <a:srgbClr val="000000"/>
                </a:solidFill>
                <a:latin typeface="Raleway" pitchFamily="2" charset="0"/>
                <a:cs typeface="Raleway Light"/>
              </a:rPr>
              <a:t>Planning and Identity</a:t>
            </a:r>
          </a:p>
          <a:p>
            <a:pPr>
              <a:lnSpc>
                <a:spcPct val="150000"/>
              </a:lnSpc>
            </a:pPr>
            <a:r>
              <a:rPr lang="en-US" sz="2000" b="1" dirty="0">
                <a:solidFill>
                  <a:srgbClr val="000000"/>
                </a:solidFill>
                <a:latin typeface="Raleway" pitchFamily="2" charset="0"/>
                <a:cs typeface="Raleway Light"/>
              </a:rPr>
              <a:t>Action 5.2. </a:t>
            </a:r>
            <a:r>
              <a:rPr lang="en-US" sz="2000" dirty="0">
                <a:solidFill>
                  <a:srgbClr val="000000"/>
                </a:solidFill>
                <a:latin typeface="Raleway" pitchFamily="2" charset="0"/>
                <a:cs typeface="Raleway Light"/>
              </a:rPr>
              <a:t>Online Communication</a:t>
            </a:r>
          </a:p>
          <a:p>
            <a:pPr>
              <a:lnSpc>
                <a:spcPct val="150000"/>
              </a:lnSpc>
            </a:pPr>
            <a:r>
              <a:rPr lang="en-US" sz="2000" b="1" dirty="0">
                <a:solidFill>
                  <a:srgbClr val="000000"/>
                </a:solidFill>
                <a:latin typeface="Raleway" pitchFamily="2" charset="0"/>
                <a:cs typeface="Raleway Light"/>
              </a:rPr>
              <a:t>Action 5.3. </a:t>
            </a:r>
            <a:r>
              <a:rPr lang="en-US" sz="2000" dirty="0">
                <a:solidFill>
                  <a:srgbClr val="000000"/>
                </a:solidFill>
                <a:latin typeface="Raleway" pitchFamily="2" charset="0"/>
                <a:cs typeface="Raleway Light"/>
              </a:rPr>
              <a:t>Awareness Campaign</a:t>
            </a:r>
          </a:p>
        </p:txBody>
      </p:sp>
      <p:sp>
        <p:nvSpPr>
          <p:cNvPr id="94" name="TextBox 93">
            <a:extLst>
              <a:ext uri="{FF2B5EF4-FFF2-40B4-BE49-F238E27FC236}">
                <a16:creationId xmlns:a16="http://schemas.microsoft.com/office/drawing/2014/main" id="{AB4BEA3B-2A17-47F1-84DA-9AE9326BA758}"/>
              </a:ext>
            </a:extLst>
          </p:cNvPr>
          <p:cNvSpPr txBox="1"/>
          <p:nvPr/>
        </p:nvSpPr>
        <p:spPr>
          <a:xfrm>
            <a:off x="367631" y="8551324"/>
            <a:ext cx="5964552" cy="2192688"/>
          </a:xfrm>
          <a:prstGeom prst="rect">
            <a:avLst/>
          </a:prstGeom>
          <a:noFill/>
        </p:spPr>
        <p:txBody>
          <a:bodyPr wrap="square" lIns="0" tIns="121892" rIns="0" bIns="0" rtlCol="0">
            <a:spAutoFit/>
          </a:bodyPr>
          <a:lstStyle/>
          <a:p>
            <a:pPr algn="r"/>
            <a:r>
              <a:rPr lang="en-US" sz="2400" b="1" dirty="0">
                <a:solidFill>
                  <a:srgbClr val="000000"/>
                </a:solidFill>
                <a:latin typeface="Raleway" pitchFamily="2" charset="0"/>
                <a:cs typeface="Raleway"/>
              </a:rPr>
              <a:t>WP4</a:t>
            </a:r>
          </a:p>
          <a:p>
            <a:pPr algn="r"/>
            <a:r>
              <a:rPr lang="en-US" sz="2400" b="1" dirty="0" err="1">
                <a:solidFill>
                  <a:srgbClr val="000000"/>
                </a:solidFill>
                <a:latin typeface="Raleway" pitchFamily="2" charset="0"/>
                <a:cs typeface="Raleway"/>
              </a:rPr>
              <a:t>SMARTageCARE</a:t>
            </a:r>
            <a:r>
              <a:rPr lang="en-US" sz="2400" b="1" dirty="0">
                <a:solidFill>
                  <a:srgbClr val="000000"/>
                </a:solidFill>
                <a:latin typeface="Raleway" pitchFamily="2" charset="0"/>
                <a:cs typeface="Raleway"/>
              </a:rPr>
              <a:t> Pilot Campaign</a:t>
            </a:r>
          </a:p>
          <a:p>
            <a:pPr algn="r">
              <a:lnSpc>
                <a:spcPct val="150000"/>
              </a:lnSpc>
            </a:pPr>
            <a:r>
              <a:rPr lang="en-US" sz="2000" b="1" dirty="0">
                <a:solidFill>
                  <a:srgbClr val="000000"/>
                </a:solidFill>
                <a:latin typeface="Raleway" pitchFamily="2" charset="0"/>
                <a:cs typeface="Raleway Light"/>
              </a:rPr>
              <a:t>Action 4.1. </a:t>
            </a:r>
            <a:r>
              <a:rPr lang="en-US" sz="2000" dirty="0">
                <a:solidFill>
                  <a:srgbClr val="000000"/>
                </a:solidFill>
                <a:latin typeface="Raleway" pitchFamily="2" charset="0"/>
                <a:cs typeface="Raleway Light"/>
              </a:rPr>
              <a:t>Study of Usability</a:t>
            </a:r>
          </a:p>
          <a:p>
            <a:pPr algn="r">
              <a:lnSpc>
                <a:spcPct val="150000"/>
              </a:lnSpc>
            </a:pPr>
            <a:r>
              <a:rPr lang="en-US" sz="2000" b="1" dirty="0">
                <a:solidFill>
                  <a:srgbClr val="000000"/>
                </a:solidFill>
                <a:latin typeface="Raleway" pitchFamily="2" charset="0"/>
                <a:cs typeface="Raleway Light"/>
              </a:rPr>
              <a:t>Action 4.2. </a:t>
            </a:r>
            <a:r>
              <a:rPr lang="en-US" sz="2000" dirty="0">
                <a:solidFill>
                  <a:srgbClr val="000000"/>
                </a:solidFill>
                <a:latin typeface="Raleway" pitchFamily="2" charset="0"/>
                <a:cs typeface="Raleway Light"/>
              </a:rPr>
              <a:t>Study of Impact</a:t>
            </a:r>
          </a:p>
          <a:p>
            <a:pPr algn="r">
              <a:lnSpc>
                <a:spcPct val="150000"/>
              </a:lnSpc>
            </a:pPr>
            <a:r>
              <a:rPr lang="en-US" sz="2000" b="1" dirty="0">
                <a:solidFill>
                  <a:srgbClr val="000000"/>
                </a:solidFill>
                <a:latin typeface="Raleway" pitchFamily="2" charset="0"/>
                <a:cs typeface="Raleway Light"/>
              </a:rPr>
              <a:t>Action 4.3. </a:t>
            </a:r>
            <a:r>
              <a:rPr lang="en-US" sz="2000" dirty="0">
                <a:solidFill>
                  <a:srgbClr val="000000"/>
                </a:solidFill>
                <a:latin typeface="Raleway" pitchFamily="2" charset="0"/>
                <a:cs typeface="Raleway Light"/>
              </a:rPr>
              <a:t>Recommendations</a:t>
            </a:r>
          </a:p>
        </p:txBody>
      </p:sp>
      <p:sp>
        <p:nvSpPr>
          <p:cNvPr id="96" name="TextBox 95">
            <a:extLst>
              <a:ext uri="{FF2B5EF4-FFF2-40B4-BE49-F238E27FC236}">
                <a16:creationId xmlns:a16="http://schemas.microsoft.com/office/drawing/2014/main" id="{5CA7DCD6-FB7F-41DA-921E-6D9282CF7511}"/>
              </a:ext>
            </a:extLst>
          </p:cNvPr>
          <p:cNvSpPr txBox="1"/>
          <p:nvPr/>
        </p:nvSpPr>
        <p:spPr>
          <a:xfrm>
            <a:off x="18114866" y="6927996"/>
            <a:ext cx="5964553" cy="2192688"/>
          </a:xfrm>
          <a:prstGeom prst="rect">
            <a:avLst/>
          </a:prstGeom>
          <a:noFill/>
        </p:spPr>
        <p:txBody>
          <a:bodyPr wrap="square" lIns="0" tIns="121892" rIns="0" bIns="0" rtlCol="0">
            <a:spAutoFit/>
          </a:bodyPr>
          <a:lstStyle/>
          <a:p>
            <a:r>
              <a:rPr lang="en-US" sz="2400" b="1" dirty="0">
                <a:solidFill>
                  <a:srgbClr val="000000"/>
                </a:solidFill>
                <a:latin typeface="Raleway" pitchFamily="2" charset="0"/>
                <a:cs typeface="Raleway"/>
              </a:rPr>
              <a:t>WP3</a:t>
            </a:r>
          </a:p>
          <a:p>
            <a:r>
              <a:rPr lang="en-US" sz="2400" b="1" dirty="0" err="1">
                <a:solidFill>
                  <a:srgbClr val="000000"/>
                </a:solidFill>
                <a:latin typeface="Raleway" pitchFamily="2" charset="0"/>
                <a:cs typeface="Raleway"/>
              </a:rPr>
              <a:t>SMARTageCARE</a:t>
            </a:r>
            <a:r>
              <a:rPr lang="en-US" sz="2400" b="1" dirty="0">
                <a:solidFill>
                  <a:srgbClr val="000000"/>
                </a:solidFill>
                <a:latin typeface="Raleway" pitchFamily="2" charset="0"/>
                <a:cs typeface="Raleway"/>
              </a:rPr>
              <a:t> Toolkit</a:t>
            </a:r>
          </a:p>
          <a:p>
            <a:pPr>
              <a:lnSpc>
                <a:spcPct val="150000"/>
              </a:lnSpc>
            </a:pPr>
            <a:r>
              <a:rPr lang="en-US" sz="2000" b="1" dirty="0">
                <a:solidFill>
                  <a:srgbClr val="000000"/>
                </a:solidFill>
                <a:latin typeface="Raleway" pitchFamily="2" charset="0"/>
                <a:cs typeface="Raleway Light"/>
              </a:rPr>
              <a:t>Action 3.1. </a:t>
            </a:r>
            <a:r>
              <a:rPr lang="en-US" sz="2000" dirty="0">
                <a:solidFill>
                  <a:srgbClr val="000000"/>
                </a:solidFill>
                <a:latin typeface="Raleway" pitchFamily="2" charset="0"/>
                <a:cs typeface="Raleway Light"/>
              </a:rPr>
              <a:t>Defining the IKIGAI for </a:t>
            </a:r>
            <a:r>
              <a:rPr lang="en-US" sz="2000" dirty="0" err="1">
                <a:solidFill>
                  <a:srgbClr val="000000"/>
                </a:solidFill>
                <a:latin typeface="Raleway" pitchFamily="2" charset="0"/>
                <a:cs typeface="Raleway Light"/>
              </a:rPr>
              <a:t>SMARTageCARE</a:t>
            </a:r>
            <a:endParaRPr lang="en-US" sz="2000" dirty="0">
              <a:solidFill>
                <a:srgbClr val="000000"/>
              </a:solidFill>
              <a:latin typeface="Raleway" pitchFamily="2" charset="0"/>
              <a:cs typeface="Raleway Light"/>
            </a:endParaRPr>
          </a:p>
          <a:p>
            <a:pPr>
              <a:lnSpc>
                <a:spcPct val="150000"/>
              </a:lnSpc>
            </a:pPr>
            <a:r>
              <a:rPr lang="en-US" sz="2000" b="1" dirty="0">
                <a:solidFill>
                  <a:srgbClr val="000000"/>
                </a:solidFill>
                <a:latin typeface="Raleway" pitchFamily="2" charset="0"/>
                <a:cs typeface="Raleway Light"/>
              </a:rPr>
              <a:t>Action 3.2. </a:t>
            </a:r>
            <a:r>
              <a:rPr lang="en-US" sz="2000" dirty="0">
                <a:solidFill>
                  <a:srgbClr val="000000"/>
                </a:solidFill>
                <a:latin typeface="Raleway" pitchFamily="2" charset="0"/>
                <a:cs typeface="Raleway Light"/>
              </a:rPr>
              <a:t>Designing the IKIGAI Training Program</a:t>
            </a:r>
          </a:p>
          <a:p>
            <a:pPr>
              <a:lnSpc>
                <a:spcPct val="150000"/>
              </a:lnSpc>
            </a:pPr>
            <a:r>
              <a:rPr lang="en-US" sz="2000" b="1" dirty="0">
                <a:solidFill>
                  <a:srgbClr val="000000"/>
                </a:solidFill>
                <a:latin typeface="Raleway" pitchFamily="2" charset="0"/>
                <a:cs typeface="Raleway Light"/>
              </a:rPr>
              <a:t>Action 3.3. </a:t>
            </a:r>
            <a:r>
              <a:rPr lang="en-US" sz="2000" dirty="0">
                <a:solidFill>
                  <a:srgbClr val="000000"/>
                </a:solidFill>
                <a:latin typeface="Raleway" pitchFamily="2" charset="0"/>
                <a:cs typeface="Raleway Light"/>
              </a:rPr>
              <a:t>Building the IKIGAI Digital Platform</a:t>
            </a:r>
          </a:p>
        </p:txBody>
      </p:sp>
    </p:spTree>
    <p:extLst>
      <p:ext uri="{BB962C8B-B14F-4D97-AF65-F5344CB8AC3E}">
        <p14:creationId xmlns:p14="http://schemas.microsoft.com/office/powerpoint/2010/main" val="3734455693"/>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23B7C3-2BAC-4629-A898-0C0B7C95D608}"/>
              </a:ext>
            </a:extLst>
          </p:cNvPr>
          <p:cNvSpPr txBox="1"/>
          <p:nvPr/>
        </p:nvSpPr>
        <p:spPr>
          <a:xfrm>
            <a:off x="1615184" y="595215"/>
            <a:ext cx="12359701" cy="1015663"/>
          </a:xfrm>
          <a:prstGeom prst="rect">
            <a:avLst/>
          </a:prstGeom>
          <a:noFill/>
        </p:spPr>
        <p:txBody>
          <a:bodyPr wrap="square" rtlCol="0">
            <a:spAutoFit/>
          </a:bodyPr>
          <a:lstStyle/>
          <a:p>
            <a:r>
              <a:rPr lang="en-GB" sz="6000" b="1" dirty="0">
                <a:solidFill>
                  <a:schemeClr val="tx2"/>
                </a:solidFill>
                <a:latin typeface="Raleway"/>
                <a:cs typeface="Raleway"/>
              </a:rPr>
              <a:t>Action Plan </a:t>
            </a:r>
            <a:r>
              <a:rPr lang="en-GB" sz="6000" dirty="0">
                <a:solidFill>
                  <a:schemeClr val="tx2"/>
                </a:solidFill>
                <a:latin typeface="Raleway"/>
                <a:cs typeface="Raleway"/>
              </a:rPr>
              <a:t>- Activities</a:t>
            </a:r>
          </a:p>
        </p:txBody>
      </p:sp>
      <p:grpSp>
        <p:nvGrpSpPr>
          <p:cNvPr id="3" name="Group 2">
            <a:extLst>
              <a:ext uri="{FF2B5EF4-FFF2-40B4-BE49-F238E27FC236}">
                <a16:creationId xmlns:a16="http://schemas.microsoft.com/office/drawing/2014/main" id="{8397EC30-2FBB-4BEF-AE4A-491CE2FB69A1}"/>
              </a:ext>
            </a:extLst>
          </p:cNvPr>
          <p:cNvGrpSpPr/>
          <p:nvPr/>
        </p:nvGrpSpPr>
        <p:grpSpPr>
          <a:xfrm>
            <a:off x="1730736" y="1783761"/>
            <a:ext cx="2738812" cy="73150"/>
            <a:chOff x="1775295" y="2028842"/>
            <a:chExt cx="3631535" cy="45719"/>
          </a:xfrm>
        </p:grpSpPr>
        <p:sp>
          <p:nvSpPr>
            <p:cNvPr id="4" name="Rectangle 3">
              <a:extLst>
                <a:ext uri="{FF2B5EF4-FFF2-40B4-BE49-F238E27FC236}">
                  <a16:creationId xmlns:a16="http://schemas.microsoft.com/office/drawing/2014/main" id="{26128631-24D4-4603-92F3-8F59529DE960}"/>
                </a:ext>
              </a:extLst>
            </p:cNvPr>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5" name="Rectangle 4">
              <a:extLst>
                <a:ext uri="{FF2B5EF4-FFF2-40B4-BE49-F238E27FC236}">
                  <a16:creationId xmlns:a16="http://schemas.microsoft.com/office/drawing/2014/main" id="{323F5666-E5A1-4F70-ADD2-C314C3B0A690}"/>
                </a:ext>
              </a:extLst>
            </p:cNvPr>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6" name="Rectangle 5">
              <a:extLst>
                <a:ext uri="{FF2B5EF4-FFF2-40B4-BE49-F238E27FC236}">
                  <a16:creationId xmlns:a16="http://schemas.microsoft.com/office/drawing/2014/main" id="{7FFC09DC-D7B6-400F-974B-17B7775CFF2B}"/>
                </a:ext>
              </a:extLst>
            </p:cNvPr>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7" name="Rectangle 6">
              <a:extLst>
                <a:ext uri="{FF2B5EF4-FFF2-40B4-BE49-F238E27FC236}">
                  <a16:creationId xmlns:a16="http://schemas.microsoft.com/office/drawing/2014/main" id="{51317D38-3B82-45B6-A560-C44D4493E305}"/>
                </a:ext>
              </a:extLst>
            </p:cNvPr>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8" name="Rectangle 7">
              <a:extLst>
                <a:ext uri="{FF2B5EF4-FFF2-40B4-BE49-F238E27FC236}">
                  <a16:creationId xmlns:a16="http://schemas.microsoft.com/office/drawing/2014/main" id="{81EC5CE4-7C08-40B3-AA69-20BBBF9823A1}"/>
                </a:ext>
              </a:extLst>
            </p:cNvPr>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9" name="Rectangle 8">
              <a:extLst>
                <a:ext uri="{FF2B5EF4-FFF2-40B4-BE49-F238E27FC236}">
                  <a16:creationId xmlns:a16="http://schemas.microsoft.com/office/drawing/2014/main" id="{71F89BF5-245B-433E-A1F2-E163EE3A2DD5}"/>
                </a:ext>
              </a:extLst>
            </p:cNvPr>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grpSp>
      <p:graphicFrame>
        <p:nvGraphicFramePr>
          <p:cNvPr id="12" name="Table 11">
            <a:extLst>
              <a:ext uri="{FF2B5EF4-FFF2-40B4-BE49-F238E27FC236}">
                <a16:creationId xmlns:a16="http://schemas.microsoft.com/office/drawing/2014/main" id="{70856050-1D3C-4B0A-8E09-F47285F905A1}"/>
              </a:ext>
            </a:extLst>
          </p:cNvPr>
          <p:cNvGraphicFramePr>
            <a:graphicFrameLocks noGrp="1"/>
          </p:cNvGraphicFramePr>
          <p:nvPr>
            <p:extLst>
              <p:ext uri="{D42A27DB-BD31-4B8C-83A1-F6EECF244321}">
                <p14:modId xmlns:p14="http://schemas.microsoft.com/office/powerpoint/2010/main" val="2147965191"/>
              </p:ext>
            </p:extLst>
          </p:nvPr>
        </p:nvGraphicFramePr>
        <p:xfrm>
          <a:off x="1730736" y="2115315"/>
          <a:ext cx="22236168" cy="11308080"/>
        </p:xfrm>
        <a:graphic>
          <a:graphicData uri="http://schemas.openxmlformats.org/drawingml/2006/table">
            <a:tbl>
              <a:tblPr firstRow="1" bandRow="1">
                <a:tableStyleId>{5C22544A-7EE6-4342-B048-85BDC9FD1C3A}</a:tableStyleId>
              </a:tblPr>
              <a:tblGrid>
                <a:gridCol w="3908064">
                  <a:extLst>
                    <a:ext uri="{9D8B030D-6E8A-4147-A177-3AD203B41FA5}">
                      <a16:colId xmlns:a16="http://schemas.microsoft.com/office/drawing/2014/main" val="24518783"/>
                    </a:ext>
                  </a:extLst>
                </a:gridCol>
                <a:gridCol w="5410200">
                  <a:extLst>
                    <a:ext uri="{9D8B030D-6E8A-4147-A177-3AD203B41FA5}">
                      <a16:colId xmlns:a16="http://schemas.microsoft.com/office/drawing/2014/main" val="3318033356"/>
                    </a:ext>
                  </a:extLst>
                </a:gridCol>
                <a:gridCol w="7118684">
                  <a:extLst>
                    <a:ext uri="{9D8B030D-6E8A-4147-A177-3AD203B41FA5}">
                      <a16:colId xmlns:a16="http://schemas.microsoft.com/office/drawing/2014/main" val="1577836774"/>
                    </a:ext>
                  </a:extLst>
                </a:gridCol>
                <a:gridCol w="2472137">
                  <a:extLst>
                    <a:ext uri="{9D8B030D-6E8A-4147-A177-3AD203B41FA5}">
                      <a16:colId xmlns:a16="http://schemas.microsoft.com/office/drawing/2014/main" val="2080755122"/>
                    </a:ext>
                  </a:extLst>
                </a:gridCol>
                <a:gridCol w="3327083">
                  <a:extLst>
                    <a:ext uri="{9D8B030D-6E8A-4147-A177-3AD203B41FA5}">
                      <a16:colId xmlns:a16="http://schemas.microsoft.com/office/drawing/2014/main" val="633855766"/>
                    </a:ext>
                  </a:extLst>
                </a:gridCol>
              </a:tblGrid>
              <a:tr h="285563">
                <a:tc>
                  <a:txBody>
                    <a:bodyPr/>
                    <a:lstStyle/>
                    <a:p>
                      <a:pPr algn="l">
                        <a:spcBef>
                          <a:spcPts val="300"/>
                        </a:spcBef>
                        <a:spcAft>
                          <a:spcPts val="300"/>
                        </a:spcAft>
                      </a:pPr>
                      <a:r>
                        <a:rPr lang="en-GB" sz="1600" noProof="0" dirty="0">
                          <a:solidFill>
                            <a:srgbClr val="000000"/>
                          </a:solidFill>
                          <a:latin typeface="Raleway" pitchFamily="2" charset="0"/>
                        </a:rPr>
                        <a:t>Actions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600" noProof="0" dirty="0">
                          <a:solidFill>
                            <a:srgbClr val="000000"/>
                          </a:solidFill>
                          <a:latin typeface="Raleway" pitchFamily="2" charset="0"/>
                        </a:rPr>
                        <a:t>Activities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600" noProof="0" dirty="0">
                          <a:solidFill>
                            <a:srgbClr val="000000"/>
                          </a:solidFill>
                          <a:latin typeface="Raleway" pitchFamily="2" charset="0"/>
                        </a:rPr>
                        <a:t>Leader &amp; Partners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600" noProof="0" dirty="0">
                          <a:solidFill>
                            <a:srgbClr val="000000"/>
                          </a:solidFill>
                          <a:latin typeface="Raleway" pitchFamily="2" charset="0"/>
                        </a:rPr>
                        <a:t>Timeline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600" noProof="0" dirty="0">
                          <a:solidFill>
                            <a:srgbClr val="000000"/>
                          </a:solidFill>
                          <a:latin typeface="Raleway" pitchFamily="2" charset="0"/>
                        </a:rPr>
                        <a:t>Correspondence with Proposal</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0309032"/>
                  </a:ext>
                </a:extLst>
              </a:tr>
              <a:tr h="219664">
                <a:tc rowSpan="4">
                  <a:txBody>
                    <a:bodyPr/>
                    <a:lstStyle/>
                    <a:p>
                      <a:pPr marL="0" marR="0" lvl="0" indent="0" algn="r" defTabSz="1828434" rtl="0" eaLnBrk="1" fontAlgn="auto" latinLnBrk="0" hangingPunct="1">
                        <a:lnSpc>
                          <a:spcPct val="100000"/>
                        </a:lnSpc>
                        <a:spcBef>
                          <a:spcPts val="300"/>
                        </a:spcBef>
                        <a:spcAft>
                          <a:spcPts val="300"/>
                        </a:spcAft>
                        <a:buClrTx/>
                        <a:buSzTx/>
                        <a:buFontTx/>
                        <a:buNone/>
                        <a:tabLst/>
                        <a:defRPr/>
                      </a:pPr>
                      <a:r>
                        <a:rPr lang="en-US" sz="1200" b="1" dirty="0">
                          <a:solidFill>
                            <a:srgbClr val="000000"/>
                          </a:solidFill>
                          <a:latin typeface="Raleway" pitchFamily="2" charset="0"/>
                          <a:cs typeface="Raleway Light"/>
                        </a:rPr>
                        <a:t>Action 1.1. </a:t>
                      </a:r>
                      <a:r>
                        <a:rPr lang="en-US" sz="1200" b="0" dirty="0">
                          <a:solidFill>
                            <a:srgbClr val="000000"/>
                          </a:solidFill>
                          <a:latin typeface="Raleway" pitchFamily="2" charset="0"/>
                          <a:cs typeface="Raleway Light"/>
                        </a:rPr>
                        <a:t>Management Platform</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A1.1.1. </a:t>
                      </a:r>
                      <a:r>
                        <a:rPr lang="en-GB" sz="1200" noProof="0" dirty="0">
                          <a:solidFill>
                            <a:srgbClr val="000000"/>
                          </a:solidFill>
                          <a:latin typeface="Raleway" pitchFamily="2" charset="0"/>
                        </a:rPr>
                        <a:t>Management Shared Program</a:t>
                      </a:r>
                      <a:endParaRPr lang="en-GB" sz="1200" noProof="0" dirty="0">
                        <a:solidFill>
                          <a:srgbClr val="000000"/>
                        </a:solidFill>
                        <a:highlight>
                          <a:srgbClr val="FFFF00"/>
                        </a:highlight>
                        <a:latin typeface="Raleway" pitchFamily="2"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0353390"/>
                  </a:ext>
                </a:extLst>
              </a:tr>
              <a:tr h="219664">
                <a:tc vMerge="1">
                  <a:txBody>
                    <a:bodyPr/>
                    <a:lstStyle/>
                    <a:p>
                      <a:pPr algn="l"/>
                      <a:endParaRPr lang="en-GB" sz="18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A1.1.2. </a:t>
                      </a:r>
                      <a:r>
                        <a:rPr lang="en-GB" sz="1200" b="0" noProof="0" dirty="0">
                          <a:solidFill>
                            <a:srgbClr val="000000"/>
                          </a:solidFill>
                          <a:latin typeface="Raleway" pitchFamily="2" charset="0"/>
                        </a:rPr>
                        <a:t>Communication Platform</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828434" rtl="0" eaLnBrk="1" fontAlgn="auto" latinLnBrk="0" hangingPunct="1">
                        <a:lnSpc>
                          <a:spcPct val="100000"/>
                        </a:lnSpc>
                        <a:spcBef>
                          <a:spcPts val="300"/>
                        </a:spcBef>
                        <a:spcAft>
                          <a:spcPts val="300"/>
                        </a:spcAft>
                        <a:buClrTx/>
                        <a:buSzTx/>
                        <a:buFontTx/>
                        <a:buNone/>
                        <a:tabLst/>
                        <a:defRPr/>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noProof="0" dirty="0">
                          <a:solidFill>
                            <a:srgbClr val="000000"/>
                          </a:solidFill>
                          <a:latin typeface="Raleway" pitchFamily="2" charset="0"/>
                        </a:rPr>
                        <a:t>WP1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6416411"/>
                  </a:ext>
                </a:extLst>
              </a:tr>
              <a:tr h="219664">
                <a:tc vMerge="1">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endParaRPr lang="en-US" sz="2000" b="0" dirty="0">
                        <a:solidFill>
                          <a:srgbClr val="000000"/>
                        </a:solidFill>
                        <a:latin typeface="Raleway" pitchFamily="2" charset="0"/>
                        <a:cs typeface="Raleway Light"/>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A1.1.3. </a:t>
                      </a:r>
                      <a:r>
                        <a:rPr lang="en-GB" sz="1200" noProof="0" dirty="0">
                          <a:solidFill>
                            <a:srgbClr val="000000"/>
                          </a:solidFill>
                          <a:latin typeface="Raleway" pitchFamily="2" charset="0"/>
                        </a:rPr>
                        <a:t>Database platform</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828434" rtl="0" eaLnBrk="1" fontAlgn="auto" latinLnBrk="0" hangingPunct="1">
                        <a:lnSpc>
                          <a:spcPct val="100000"/>
                        </a:lnSpc>
                        <a:spcBef>
                          <a:spcPts val="300"/>
                        </a:spcBef>
                        <a:spcAft>
                          <a:spcPts val="300"/>
                        </a:spcAft>
                        <a:buClrTx/>
                        <a:buSzTx/>
                        <a:buFontTx/>
                        <a:buNone/>
                        <a:tabLst/>
                        <a:defRPr/>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noProof="0" dirty="0">
                          <a:solidFill>
                            <a:srgbClr val="000000"/>
                          </a:solidFill>
                          <a:latin typeface="Raleway" pitchFamily="2" charset="0"/>
                        </a:rPr>
                        <a:t>WP1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52686195"/>
                  </a:ext>
                </a:extLst>
              </a:tr>
              <a:tr h="219664">
                <a:tc vMerge="1">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endParaRPr lang="en-US" sz="2000" b="0" dirty="0">
                        <a:solidFill>
                          <a:srgbClr val="000000"/>
                        </a:solidFill>
                        <a:latin typeface="Raleway" pitchFamily="2" charset="0"/>
                        <a:cs typeface="Raleway Light"/>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A1.1.4.</a:t>
                      </a:r>
                      <a:r>
                        <a:rPr lang="en-GB" sz="1200" noProof="0" dirty="0">
                          <a:solidFill>
                            <a:srgbClr val="000000"/>
                          </a:solidFill>
                          <a:latin typeface="Raleway" pitchFamily="2" charset="0"/>
                        </a:rPr>
                        <a:t>Communication with Funders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5191019"/>
                  </a:ext>
                </a:extLst>
              </a:tr>
              <a:tr h="219664">
                <a:tc rowSpan="3">
                  <a:txBody>
                    <a:bodyPr/>
                    <a:lstStyle/>
                    <a:p>
                      <a:pPr algn="r">
                        <a:spcBef>
                          <a:spcPts val="300"/>
                        </a:spcBef>
                        <a:spcAft>
                          <a:spcPts val="300"/>
                        </a:spcAft>
                      </a:pPr>
                      <a:r>
                        <a:rPr lang="en-US" sz="1200" b="1" noProof="0" dirty="0">
                          <a:solidFill>
                            <a:srgbClr val="000000"/>
                          </a:solidFill>
                          <a:latin typeface="Raleway" pitchFamily="2" charset="0"/>
                        </a:rPr>
                        <a:t>Action 1.2. </a:t>
                      </a:r>
                      <a:r>
                        <a:rPr lang="en-US" sz="1200" b="0" noProof="0" dirty="0">
                          <a:solidFill>
                            <a:srgbClr val="000000"/>
                          </a:solidFill>
                          <a:latin typeface="Raleway" pitchFamily="2" charset="0"/>
                        </a:rPr>
                        <a:t>Regular Consortium Meetings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A1.2.1. </a:t>
                      </a:r>
                      <a:r>
                        <a:rPr lang="en-GB" sz="1200" noProof="0" dirty="0">
                          <a:solidFill>
                            <a:srgbClr val="000000"/>
                          </a:solidFill>
                          <a:latin typeface="Raleway" pitchFamily="2" charset="0"/>
                        </a:rPr>
                        <a:t>Transnational Meetings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WP1; WP5: A6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18512961"/>
                  </a:ext>
                </a:extLst>
              </a:tr>
              <a:tr h="219664">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A1.2.2. </a:t>
                      </a:r>
                      <a:r>
                        <a:rPr lang="en-GB" sz="1200" noProof="0" dirty="0">
                          <a:solidFill>
                            <a:srgbClr val="000000"/>
                          </a:solidFill>
                          <a:latin typeface="Raleway" pitchFamily="2" charset="0"/>
                        </a:rPr>
                        <a:t>Monthly Meetings (Online)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983605"/>
                  </a:ext>
                </a:extLst>
              </a:tr>
              <a:tr h="219664">
                <a:tc vMerge="1">
                  <a:txBody>
                    <a:bodyPr/>
                    <a:lstStyle/>
                    <a:p>
                      <a:pPr algn="l">
                        <a:spcBef>
                          <a:spcPts val="300"/>
                        </a:spcBef>
                        <a:spcAft>
                          <a:spcPts val="300"/>
                        </a:spcAft>
                      </a:pPr>
                      <a:endParaRPr lang="en-US" sz="2000" b="0"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A1.2.3. </a:t>
                      </a:r>
                      <a:r>
                        <a:rPr lang="en-GB" sz="1200" noProof="0" dirty="0">
                          <a:solidFill>
                            <a:srgbClr val="000000"/>
                          </a:solidFill>
                          <a:latin typeface="Raleway" pitchFamily="2" charset="0"/>
                        </a:rPr>
                        <a:t>Agenda vs Minutes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36517358"/>
                  </a:ext>
                </a:extLst>
              </a:tr>
              <a:tr h="219664">
                <a:tc rowSpan="2">
                  <a:txBody>
                    <a:bodyPr/>
                    <a:lstStyle/>
                    <a:p>
                      <a:pPr algn="r">
                        <a:spcBef>
                          <a:spcPts val="300"/>
                        </a:spcBef>
                        <a:spcAft>
                          <a:spcPts val="300"/>
                        </a:spcAft>
                      </a:pPr>
                      <a:r>
                        <a:rPr lang="en-US" sz="1200" b="1" noProof="0" dirty="0">
                          <a:solidFill>
                            <a:srgbClr val="000000"/>
                          </a:solidFill>
                          <a:latin typeface="Raleway" pitchFamily="2" charset="0"/>
                        </a:rPr>
                        <a:t>Action 1.3. </a:t>
                      </a:r>
                      <a:r>
                        <a:rPr lang="en-US" sz="1200" b="0" noProof="0" dirty="0">
                          <a:solidFill>
                            <a:srgbClr val="000000"/>
                          </a:solidFill>
                          <a:latin typeface="Raleway" pitchFamily="2" charset="0"/>
                        </a:rPr>
                        <a:t>Evaluation and Monitoring</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A1.3.1. </a:t>
                      </a:r>
                      <a:r>
                        <a:rPr lang="en-GB" sz="1200" b="0" noProof="0" dirty="0">
                          <a:solidFill>
                            <a:srgbClr val="000000"/>
                          </a:solidFill>
                          <a:latin typeface="Raleway" pitchFamily="2" charset="0"/>
                        </a:rPr>
                        <a:t>Handbook of the Project</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200" noProof="0" dirty="0">
                          <a:solidFill>
                            <a:srgbClr val="000000"/>
                          </a:solidFill>
                          <a:latin typeface="Raleway" pitchFamily="2" charset="0"/>
                        </a:rPr>
                        <a:t>Oct23-Dec23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3670361"/>
                  </a:ext>
                </a:extLst>
              </a:tr>
              <a:tr h="219664">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A1.3.2. </a:t>
                      </a:r>
                      <a:r>
                        <a:rPr lang="en-GB" sz="1200" b="0" noProof="0" dirty="0">
                          <a:solidFill>
                            <a:srgbClr val="000000"/>
                          </a:solidFill>
                          <a:latin typeface="Raleway" pitchFamily="2" charset="0"/>
                        </a:rPr>
                        <a:t>Regular Reporting</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04430940"/>
                  </a:ext>
                </a:extLst>
              </a:tr>
              <a:tr h="219664">
                <a:tc rowSpan="3">
                  <a:txBody>
                    <a:bodyPr/>
                    <a:lstStyle/>
                    <a:p>
                      <a:pPr marL="0" marR="0" lvl="0" indent="0" algn="r" defTabSz="1828434" rtl="0" eaLnBrk="1" fontAlgn="auto" latinLnBrk="0" hangingPunct="1">
                        <a:lnSpc>
                          <a:spcPct val="100000"/>
                        </a:lnSpc>
                        <a:spcBef>
                          <a:spcPts val="300"/>
                        </a:spcBef>
                        <a:spcAft>
                          <a:spcPts val="300"/>
                        </a:spcAft>
                        <a:buClrTx/>
                        <a:buSzTx/>
                        <a:buFontTx/>
                        <a:buNone/>
                        <a:tabLst/>
                        <a:defRPr/>
                      </a:pPr>
                      <a:r>
                        <a:rPr lang="en-US" sz="1200" b="1" dirty="0">
                          <a:solidFill>
                            <a:srgbClr val="000000"/>
                          </a:solidFill>
                          <a:latin typeface="Raleway" pitchFamily="2" charset="0"/>
                          <a:cs typeface="Raleway Light"/>
                        </a:rPr>
                        <a:t>Action 2.1. </a:t>
                      </a:r>
                      <a:r>
                        <a:rPr lang="en-US" sz="1200" dirty="0">
                          <a:solidFill>
                            <a:srgbClr val="000000"/>
                          </a:solidFill>
                          <a:latin typeface="Raleway" pitchFamily="2" charset="0"/>
                          <a:cs typeface="Raleway Light"/>
                        </a:rPr>
                        <a:t>Launching the Ambassadors’ Network</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A2.1.1. </a:t>
                      </a:r>
                      <a:r>
                        <a:rPr lang="en-GB" sz="1200" noProof="0" dirty="0">
                          <a:solidFill>
                            <a:srgbClr val="000000"/>
                          </a:solidFill>
                          <a:latin typeface="Raleway" pitchFamily="2" charset="0"/>
                        </a:rPr>
                        <a:t>Invitation Letter (including the action plan)</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WP2: A1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314693"/>
                  </a:ext>
                </a:extLst>
              </a:tr>
              <a:tr h="219664">
                <a:tc vMerge="1">
                  <a:txBody>
                    <a:bodyPr/>
                    <a:lstStyle/>
                    <a:p>
                      <a:pPr algn="l"/>
                      <a:endParaRPr lang="en-GB" sz="18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A2.1.2. </a:t>
                      </a:r>
                      <a:r>
                        <a:rPr lang="en-GB" sz="1200" noProof="0" dirty="0">
                          <a:solidFill>
                            <a:srgbClr val="000000"/>
                          </a:solidFill>
                          <a:latin typeface="Raleway" pitchFamily="2" charset="0"/>
                        </a:rPr>
                        <a:t>Kick-off Meeting (including the recruitment)</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WP2: A2, A3. WP5: A5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72631022"/>
                  </a:ext>
                </a:extLst>
              </a:tr>
              <a:tr h="219664">
                <a:tc vMerge="1">
                  <a:txBody>
                    <a:bodyPr/>
                    <a:lstStyle/>
                    <a:p>
                      <a:pPr algn="l"/>
                      <a:endParaRPr lang="en-GB" sz="18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pt-PT" sz="1200" b="1" noProof="0" dirty="0">
                          <a:solidFill>
                            <a:srgbClr val="000000"/>
                          </a:solidFill>
                          <a:latin typeface="Raleway" pitchFamily="2" charset="0"/>
                        </a:rPr>
                        <a:t>A2.1.3. </a:t>
                      </a:r>
                      <a:r>
                        <a:rPr lang="pt-PT" sz="1200" noProof="0" dirty="0">
                          <a:solidFill>
                            <a:srgbClr val="000000"/>
                          </a:solidFill>
                          <a:latin typeface="Raleway" pitchFamily="2" charset="0"/>
                        </a:rPr>
                        <a:t>Training </a:t>
                      </a:r>
                      <a:r>
                        <a:rPr lang="en-GB" sz="1200" noProof="0" dirty="0">
                          <a:solidFill>
                            <a:srgbClr val="000000"/>
                          </a:solidFill>
                          <a:latin typeface="Raleway" pitchFamily="2" charset="0"/>
                        </a:rPr>
                        <a:t>Ambassadors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WP2: A4, A5, A6, A7. WP5: A5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9746538"/>
                  </a:ext>
                </a:extLst>
              </a:tr>
              <a:tr h="219664">
                <a:tc rowSpan="3">
                  <a:txBody>
                    <a:bodyPr/>
                    <a:lstStyle/>
                    <a:p>
                      <a:pPr algn="r">
                        <a:spcBef>
                          <a:spcPts val="300"/>
                        </a:spcBef>
                        <a:spcAft>
                          <a:spcPts val="300"/>
                        </a:spcAft>
                      </a:pPr>
                      <a:r>
                        <a:rPr lang="en-US" sz="1200" b="1" noProof="0" dirty="0">
                          <a:solidFill>
                            <a:srgbClr val="000000"/>
                          </a:solidFill>
                          <a:latin typeface="Raleway" pitchFamily="2" charset="0"/>
                        </a:rPr>
                        <a:t>Action 2.2. </a:t>
                      </a:r>
                      <a:r>
                        <a:rPr lang="en-US" sz="1200" b="0" noProof="0" dirty="0">
                          <a:solidFill>
                            <a:srgbClr val="000000"/>
                          </a:solidFill>
                          <a:latin typeface="Raleway" pitchFamily="2" charset="0"/>
                        </a:rPr>
                        <a:t>Launching the Advisory Board</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A2.2.1. </a:t>
                      </a:r>
                      <a:r>
                        <a:rPr lang="en-GB" sz="1200" noProof="0" dirty="0">
                          <a:solidFill>
                            <a:srgbClr val="000000"/>
                          </a:solidFill>
                          <a:latin typeface="Raleway" pitchFamily="2" charset="0"/>
                        </a:rPr>
                        <a:t>Invitation Letter (including the action plan)</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WP2-A8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29503417"/>
                  </a:ext>
                </a:extLst>
              </a:tr>
              <a:tr h="219664">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A2.2.2. </a:t>
                      </a:r>
                      <a:r>
                        <a:rPr lang="en-GB" sz="1200" noProof="0" dirty="0">
                          <a:solidFill>
                            <a:srgbClr val="000000"/>
                          </a:solidFill>
                          <a:latin typeface="Raleway" pitchFamily="2" charset="0"/>
                        </a:rPr>
                        <a:t>Kick-off Meeting (including the recruitment)</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WP2: A9. WP5-A5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16297"/>
                  </a:ext>
                </a:extLst>
              </a:tr>
              <a:tr h="219664">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A2.2.3. </a:t>
                      </a:r>
                      <a:r>
                        <a:rPr lang="en-GB" sz="1200" noProof="0" dirty="0">
                          <a:solidFill>
                            <a:srgbClr val="000000"/>
                          </a:solidFill>
                          <a:latin typeface="Raleway" pitchFamily="2" charset="0"/>
                        </a:rPr>
                        <a:t>Advisory Board Meetings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WP2-A10, A11. WP5: A4, A5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15972113"/>
                  </a:ext>
                </a:extLst>
              </a:tr>
              <a:tr h="219664">
                <a:tc rowSpan="2">
                  <a:txBody>
                    <a:bodyPr/>
                    <a:lstStyle/>
                    <a:p>
                      <a:pPr algn="r">
                        <a:spcBef>
                          <a:spcPts val="300"/>
                        </a:spcBef>
                        <a:spcAft>
                          <a:spcPts val="300"/>
                        </a:spcAft>
                      </a:pPr>
                      <a:r>
                        <a:rPr lang="en-US" sz="1200" b="1" noProof="0" dirty="0">
                          <a:solidFill>
                            <a:srgbClr val="000000"/>
                          </a:solidFill>
                          <a:latin typeface="Raleway" pitchFamily="2" charset="0"/>
                        </a:rPr>
                        <a:t>Action 2.3. </a:t>
                      </a:r>
                      <a:r>
                        <a:rPr lang="en-US" sz="1200" b="0" noProof="0" dirty="0">
                          <a:solidFill>
                            <a:srgbClr val="000000"/>
                          </a:solidFill>
                          <a:latin typeface="Raleway" pitchFamily="2" charset="0"/>
                        </a:rPr>
                        <a:t>Defining the Strategy of Scale-up </a:t>
                      </a:r>
                      <a:endParaRPr lang="it-IT" sz="1200" b="0" noProof="0" dirty="0">
                        <a:solidFill>
                          <a:srgbClr val="000000"/>
                        </a:solidFill>
                        <a:latin typeface="Raleway" pitchFamily="2"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A2.3.1. </a:t>
                      </a:r>
                      <a:r>
                        <a:rPr lang="en-GB" sz="1200" noProof="0" dirty="0">
                          <a:solidFill>
                            <a:srgbClr val="000000"/>
                          </a:solidFill>
                          <a:latin typeface="Raleway" pitchFamily="2" charset="0"/>
                        </a:rPr>
                        <a:t>Strategic Plan for a Sustainable </a:t>
                      </a:r>
                      <a:r>
                        <a:rPr lang="en-GB" sz="1200" noProof="0" dirty="0" err="1">
                          <a:solidFill>
                            <a:srgbClr val="000000"/>
                          </a:solidFill>
                          <a:latin typeface="Raleway" pitchFamily="2" charset="0"/>
                        </a:rPr>
                        <a:t>SMARTageCARE</a:t>
                      </a:r>
                      <a:r>
                        <a:rPr lang="en-GB" sz="1200" noProof="0" dirty="0">
                          <a:solidFill>
                            <a:srgbClr val="000000"/>
                          </a:solidFill>
                          <a:latin typeface="Raleway" pitchFamily="2" charset="0"/>
                        </a:rPr>
                        <a:t> Ecosystem</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WP2: A12. WP5: A3, A4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342782"/>
                  </a:ext>
                </a:extLst>
              </a:tr>
              <a:tr h="219664">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A2.3.2. </a:t>
                      </a:r>
                      <a:r>
                        <a:rPr lang="en-GB" sz="1200" noProof="0" dirty="0" err="1">
                          <a:solidFill>
                            <a:srgbClr val="000000"/>
                          </a:solidFill>
                          <a:latin typeface="Raleway" pitchFamily="2" charset="0"/>
                        </a:rPr>
                        <a:t>SMARTageCARE</a:t>
                      </a:r>
                      <a:r>
                        <a:rPr lang="en-GB" sz="1200" noProof="0" dirty="0">
                          <a:solidFill>
                            <a:srgbClr val="000000"/>
                          </a:solidFill>
                          <a:latin typeface="Raleway" pitchFamily="2" charset="0"/>
                        </a:rPr>
                        <a:t> Ecosystem Awareness Campaign</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WP2: A13. WP5: A3, A4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30600401"/>
                  </a:ext>
                </a:extLst>
              </a:tr>
              <a:tr h="219664">
                <a:tc rowSpan="2">
                  <a:txBody>
                    <a:bodyPr/>
                    <a:lstStyle/>
                    <a:p>
                      <a:pPr marL="0" marR="0" lvl="0" indent="0" algn="r" defTabSz="1828434" rtl="0" eaLnBrk="1" fontAlgn="auto" latinLnBrk="0" hangingPunct="1">
                        <a:lnSpc>
                          <a:spcPct val="100000"/>
                        </a:lnSpc>
                        <a:spcBef>
                          <a:spcPts val="300"/>
                        </a:spcBef>
                        <a:spcAft>
                          <a:spcPts val="300"/>
                        </a:spcAft>
                        <a:buClrTx/>
                        <a:buSzTx/>
                        <a:buFontTx/>
                        <a:buNone/>
                        <a:tabLst/>
                        <a:defRPr/>
                      </a:pPr>
                      <a:r>
                        <a:rPr lang="en-US" sz="1200" b="1" dirty="0">
                          <a:solidFill>
                            <a:srgbClr val="000000"/>
                          </a:solidFill>
                          <a:latin typeface="Raleway" pitchFamily="2" charset="0"/>
                          <a:cs typeface="Raleway Light"/>
                        </a:rPr>
                        <a:t>Action 3.1. </a:t>
                      </a:r>
                      <a:r>
                        <a:rPr lang="en-US" sz="1200" b="0" dirty="0">
                          <a:solidFill>
                            <a:srgbClr val="000000"/>
                          </a:solidFill>
                          <a:latin typeface="Raleway" pitchFamily="2" charset="0"/>
                          <a:cs typeface="Raleway Light"/>
                        </a:rPr>
                        <a:t>Defining the IKIGAI for </a:t>
                      </a:r>
                      <a:r>
                        <a:rPr lang="en-US" sz="1200" b="0" dirty="0" err="1">
                          <a:solidFill>
                            <a:srgbClr val="000000"/>
                          </a:solidFill>
                          <a:latin typeface="Raleway" pitchFamily="2" charset="0"/>
                          <a:cs typeface="Raleway Light"/>
                        </a:rPr>
                        <a:t>SMARTageCARE</a:t>
                      </a:r>
                      <a:endParaRPr lang="en-US" sz="1200" b="0" dirty="0">
                        <a:solidFill>
                          <a:srgbClr val="000000"/>
                        </a:solidFill>
                        <a:latin typeface="Raleway" pitchFamily="2" charset="0"/>
                        <a:cs typeface="Raleway Light"/>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300"/>
                        </a:spcBef>
                        <a:spcAft>
                          <a:spcPts val="300"/>
                        </a:spcAft>
                      </a:pPr>
                      <a:r>
                        <a:rPr lang="en-GB" sz="1200" b="1" noProof="0" dirty="0">
                          <a:solidFill>
                            <a:srgbClr val="000000"/>
                          </a:solidFill>
                          <a:latin typeface="Raleway" pitchFamily="2" charset="0"/>
                        </a:rPr>
                        <a:t>A3.1.1. </a:t>
                      </a:r>
                      <a:r>
                        <a:rPr lang="en-GB" sz="1200" noProof="0" dirty="0">
                          <a:solidFill>
                            <a:srgbClr val="000000"/>
                          </a:solidFill>
                          <a:latin typeface="Raleway" pitchFamily="2" charset="0"/>
                        </a:rPr>
                        <a:t>Literature review and online research to find contents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WP3: A1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7086907"/>
                  </a:ext>
                </a:extLst>
              </a:tr>
              <a:tr h="219664">
                <a:tc vMerge="1">
                  <a:txBody>
                    <a:bodyPr/>
                    <a:lstStyle/>
                    <a:p>
                      <a:pPr algn="l"/>
                      <a:endParaRPr lang="en-GB" sz="18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A3.1.2. </a:t>
                      </a:r>
                      <a:r>
                        <a:rPr lang="en-GB" sz="1200" noProof="0" dirty="0">
                          <a:solidFill>
                            <a:srgbClr val="000000"/>
                          </a:solidFill>
                          <a:latin typeface="Raleway" pitchFamily="2" charset="0"/>
                        </a:rPr>
                        <a:t>Studying the older adults' interests and demands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WP3: A2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82415955"/>
                  </a:ext>
                </a:extLst>
              </a:tr>
              <a:tr h="219664">
                <a:tc rowSpan="2">
                  <a:txBody>
                    <a:bodyPr/>
                    <a:lstStyle/>
                    <a:p>
                      <a:pPr algn="r">
                        <a:lnSpc>
                          <a:spcPct val="100000"/>
                        </a:lnSpc>
                        <a:spcBef>
                          <a:spcPts val="300"/>
                        </a:spcBef>
                        <a:spcAft>
                          <a:spcPts val="300"/>
                        </a:spcAft>
                      </a:pPr>
                      <a:r>
                        <a:rPr lang="en-US" sz="1200" b="1" noProof="0" dirty="0">
                          <a:solidFill>
                            <a:srgbClr val="000000"/>
                          </a:solidFill>
                          <a:latin typeface="Raleway" pitchFamily="2" charset="0"/>
                        </a:rPr>
                        <a:t>Action 3.2. </a:t>
                      </a:r>
                      <a:r>
                        <a:rPr lang="en-US" sz="1200" b="0" noProof="0" dirty="0">
                          <a:solidFill>
                            <a:srgbClr val="000000"/>
                          </a:solidFill>
                          <a:latin typeface="Raleway" pitchFamily="2" charset="0"/>
                        </a:rPr>
                        <a:t>Designing the IKIGAI Training Program</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300"/>
                        </a:spcBef>
                        <a:spcAft>
                          <a:spcPts val="300"/>
                        </a:spcAft>
                      </a:pPr>
                      <a:r>
                        <a:rPr lang="en-GB" sz="1200" b="1" noProof="0" dirty="0">
                          <a:solidFill>
                            <a:srgbClr val="000000"/>
                          </a:solidFill>
                          <a:latin typeface="Raleway" pitchFamily="2" charset="0"/>
                        </a:rPr>
                        <a:t>A3.2.1. </a:t>
                      </a:r>
                      <a:r>
                        <a:rPr lang="en-GB" sz="1200" noProof="0" dirty="0">
                          <a:solidFill>
                            <a:srgbClr val="000000"/>
                          </a:solidFill>
                          <a:latin typeface="Raleway" pitchFamily="2" charset="0"/>
                        </a:rPr>
                        <a:t>Workshops to design the IKIGAI Training Program (co-creation)</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WP3: A3. WP4: A1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7895876"/>
                  </a:ext>
                </a:extLst>
              </a:tr>
              <a:tr h="219664">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300"/>
                        </a:spcBef>
                        <a:spcAft>
                          <a:spcPts val="300"/>
                        </a:spcAft>
                      </a:pPr>
                      <a:r>
                        <a:rPr lang="en-GB" sz="1200" b="1" noProof="0" dirty="0">
                          <a:solidFill>
                            <a:srgbClr val="000000"/>
                          </a:solidFill>
                          <a:latin typeface="Raleway" pitchFamily="2" charset="0"/>
                        </a:rPr>
                        <a:t>A3.2.2. </a:t>
                      </a:r>
                      <a:r>
                        <a:rPr lang="en-GB" sz="1200" noProof="0" dirty="0">
                          <a:solidFill>
                            <a:srgbClr val="000000"/>
                          </a:solidFill>
                          <a:latin typeface="Raleway" pitchFamily="2" charset="0"/>
                        </a:rPr>
                        <a:t>Developing the IKIGAI Training Program (Book, Games, Tools)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WP3: A3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92488059"/>
                  </a:ext>
                </a:extLst>
              </a:tr>
              <a:tr h="219664">
                <a:tc rowSpan="3">
                  <a:txBody>
                    <a:bodyPr/>
                    <a:lstStyle/>
                    <a:p>
                      <a:pPr algn="r">
                        <a:lnSpc>
                          <a:spcPct val="100000"/>
                        </a:lnSpc>
                        <a:spcBef>
                          <a:spcPts val="300"/>
                        </a:spcBef>
                        <a:spcAft>
                          <a:spcPts val="300"/>
                        </a:spcAft>
                      </a:pPr>
                      <a:r>
                        <a:rPr lang="en-US" sz="1200" b="1" noProof="0" dirty="0">
                          <a:solidFill>
                            <a:srgbClr val="000000"/>
                          </a:solidFill>
                          <a:latin typeface="Raleway" pitchFamily="2" charset="0"/>
                        </a:rPr>
                        <a:t>Action 3.3. </a:t>
                      </a:r>
                      <a:r>
                        <a:rPr lang="en-US" sz="1200" b="0" noProof="0" dirty="0">
                          <a:solidFill>
                            <a:srgbClr val="000000"/>
                          </a:solidFill>
                          <a:latin typeface="Raleway" pitchFamily="2" charset="0"/>
                        </a:rPr>
                        <a:t>Building the IKIGAI Digital Platform</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300"/>
                        </a:spcBef>
                        <a:spcAft>
                          <a:spcPts val="300"/>
                        </a:spcAft>
                      </a:pPr>
                      <a:r>
                        <a:rPr lang="en-GB" sz="1200" b="1" noProof="0" dirty="0">
                          <a:solidFill>
                            <a:srgbClr val="000000"/>
                          </a:solidFill>
                          <a:latin typeface="Raleway" pitchFamily="2" charset="0"/>
                        </a:rPr>
                        <a:t>A3.3.1. </a:t>
                      </a:r>
                      <a:r>
                        <a:rPr lang="en-GB" sz="1200" noProof="0" dirty="0">
                          <a:solidFill>
                            <a:srgbClr val="000000"/>
                          </a:solidFill>
                          <a:latin typeface="Raleway" pitchFamily="2" charset="0"/>
                        </a:rPr>
                        <a:t>Architecture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WP3: A4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6295699"/>
                  </a:ext>
                </a:extLst>
              </a:tr>
              <a:tr h="219664">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300"/>
                        </a:spcBef>
                        <a:spcAft>
                          <a:spcPts val="300"/>
                        </a:spcAft>
                      </a:pPr>
                      <a:r>
                        <a:rPr lang="en-GB" sz="1200" b="1" noProof="0" dirty="0">
                          <a:solidFill>
                            <a:srgbClr val="000000"/>
                          </a:solidFill>
                          <a:latin typeface="Raleway" pitchFamily="2" charset="0"/>
                        </a:rPr>
                        <a:t>A3.3.2. </a:t>
                      </a:r>
                      <a:r>
                        <a:rPr lang="en-GB" sz="1200" noProof="0" dirty="0">
                          <a:solidFill>
                            <a:srgbClr val="000000"/>
                          </a:solidFill>
                          <a:latin typeface="Raleway" pitchFamily="2" charset="0"/>
                        </a:rPr>
                        <a:t>Construction</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WP3: A4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22223266"/>
                  </a:ext>
                </a:extLst>
              </a:tr>
              <a:tr h="219664">
                <a:tc vMerge="1">
                  <a:txBody>
                    <a:bodyPr/>
                    <a:lstStyle/>
                    <a:p>
                      <a:pPr algn="l">
                        <a:spcBef>
                          <a:spcPts val="300"/>
                        </a:spcBef>
                        <a:spcAft>
                          <a:spcPts val="300"/>
                        </a:spcAft>
                      </a:pPr>
                      <a:endParaRPr lang="en-US" sz="2000" b="0"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300"/>
                        </a:spcBef>
                        <a:spcAft>
                          <a:spcPts val="300"/>
                        </a:spcAft>
                      </a:pPr>
                      <a:r>
                        <a:rPr lang="en-GB" sz="1200" b="1" noProof="0" dirty="0">
                          <a:solidFill>
                            <a:srgbClr val="000000"/>
                          </a:solidFill>
                          <a:latin typeface="Raleway" pitchFamily="2" charset="0"/>
                        </a:rPr>
                        <a:t>A3.3.3. </a:t>
                      </a:r>
                      <a:r>
                        <a:rPr lang="en-GB" sz="1200" noProof="0" dirty="0">
                          <a:solidFill>
                            <a:srgbClr val="000000"/>
                          </a:solidFill>
                          <a:latin typeface="Raleway" pitchFamily="2" charset="0"/>
                        </a:rPr>
                        <a:t>Testing</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WP3: A4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241671"/>
                  </a:ext>
                </a:extLst>
              </a:tr>
              <a:tr h="219664">
                <a:tc rowSpan="3">
                  <a:txBody>
                    <a:bodyPr/>
                    <a:lstStyle/>
                    <a:p>
                      <a:pPr marL="0" marR="0" lvl="0" indent="0" algn="r" defTabSz="1828434" rtl="0" eaLnBrk="1" fontAlgn="auto" latinLnBrk="0" hangingPunct="1">
                        <a:lnSpc>
                          <a:spcPct val="100000"/>
                        </a:lnSpc>
                        <a:spcBef>
                          <a:spcPts val="300"/>
                        </a:spcBef>
                        <a:spcAft>
                          <a:spcPts val="300"/>
                        </a:spcAft>
                        <a:buClrTx/>
                        <a:buSzTx/>
                        <a:buFontTx/>
                        <a:buNone/>
                        <a:tabLst/>
                        <a:defRPr/>
                      </a:pPr>
                      <a:r>
                        <a:rPr lang="en-US" sz="1200" b="1" dirty="0">
                          <a:solidFill>
                            <a:srgbClr val="000000"/>
                          </a:solidFill>
                          <a:latin typeface="Raleway" pitchFamily="2" charset="0"/>
                          <a:cs typeface="Raleway Light"/>
                        </a:rPr>
                        <a:t>Action 4.1. </a:t>
                      </a:r>
                      <a:r>
                        <a:rPr lang="en-US" sz="1200" b="0" dirty="0">
                          <a:solidFill>
                            <a:srgbClr val="000000"/>
                          </a:solidFill>
                          <a:latin typeface="Raleway" pitchFamily="2" charset="0"/>
                          <a:cs typeface="Raleway Light"/>
                        </a:rPr>
                        <a:t>Study of Usability</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A4.1.1. </a:t>
                      </a:r>
                      <a:r>
                        <a:rPr lang="en-GB" sz="1200" noProof="0" dirty="0">
                          <a:solidFill>
                            <a:srgbClr val="000000"/>
                          </a:solidFill>
                          <a:latin typeface="Raleway" pitchFamily="2" charset="0"/>
                        </a:rPr>
                        <a:t>Protocol</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WP4: A1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07250250"/>
                  </a:ext>
                </a:extLst>
              </a:tr>
              <a:tr h="219664">
                <a:tc vMerge="1">
                  <a:txBody>
                    <a:bodyPr/>
                    <a:lstStyle/>
                    <a:p>
                      <a:pPr algn="l"/>
                      <a:endParaRPr lang="en-GB" sz="18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A4.1.2. </a:t>
                      </a:r>
                      <a:r>
                        <a:rPr lang="en-GB" sz="1200" noProof="0" dirty="0">
                          <a:solidFill>
                            <a:srgbClr val="000000"/>
                          </a:solidFill>
                          <a:latin typeface="Raleway" pitchFamily="2" charset="0"/>
                        </a:rPr>
                        <a:t>Ethics &amp; GRDP</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WP4: A2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235843"/>
                  </a:ext>
                </a:extLst>
              </a:tr>
              <a:tr h="219664">
                <a:tc vMerge="1">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endParaRPr lang="en-US" sz="2000" b="0" dirty="0">
                        <a:solidFill>
                          <a:srgbClr val="000000"/>
                        </a:solidFill>
                        <a:latin typeface="Raleway" pitchFamily="2" charset="0"/>
                        <a:cs typeface="Raleway Light"/>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A4.1.3. </a:t>
                      </a:r>
                      <a:r>
                        <a:rPr lang="en-GB" sz="1200" noProof="0" dirty="0">
                          <a:solidFill>
                            <a:srgbClr val="000000"/>
                          </a:solidFill>
                          <a:latin typeface="Raleway" pitchFamily="2" charset="0"/>
                        </a:rPr>
                        <a:t>Implementation</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WP4: A3, A4. WP5: A5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42122055"/>
                  </a:ext>
                </a:extLst>
              </a:tr>
              <a:tr h="219664">
                <a:tc rowSpan="3">
                  <a:txBody>
                    <a:bodyPr/>
                    <a:lstStyle/>
                    <a:p>
                      <a:pPr algn="r">
                        <a:spcBef>
                          <a:spcPts val="300"/>
                        </a:spcBef>
                        <a:spcAft>
                          <a:spcPts val="300"/>
                        </a:spcAft>
                      </a:pPr>
                      <a:r>
                        <a:rPr lang="en-US" sz="1200" b="1" noProof="0" dirty="0">
                          <a:solidFill>
                            <a:srgbClr val="000000"/>
                          </a:solidFill>
                          <a:latin typeface="Raleway" pitchFamily="2" charset="0"/>
                        </a:rPr>
                        <a:t>Action 4.2. </a:t>
                      </a:r>
                      <a:r>
                        <a:rPr lang="en-US" sz="1200" b="0" noProof="0" dirty="0">
                          <a:solidFill>
                            <a:srgbClr val="000000"/>
                          </a:solidFill>
                          <a:latin typeface="Raleway" pitchFamily="2" charset="0"/>
                        </a:rPr>
                        <a:t>Study of Impact</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A4.2.1. </a:t>
                      </a:r>
                      <a:r>
                        <a:rPr lang="en-GB" sz="1200" noProof="0" dirty="0">
                          <a:solidFill>
                            <a:srgbClr val="000000"/>
                          </a:solidFill>
                          <a:latin typeface="Raleway" pitchFamily="2" charset="0"/>
                        </a:rPr>
                        <a:t>Protocol</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WP4: A1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560214"/>
                  </a:ext>
                </a:extLst>
              </a:tr>
              <a:tr h="219664">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A4.2.2. </a:t>
                      </a:r>
                      <a:r>
                        <a:rPr lang="en-GB" sz="1200" noProof="0" dirty="0">
                          <a:solidFill>
                            <a:srgbClr val="000000"/>
                          </a:solidFill>
                          <a:latin typeface="Raleway" pitchFamily="2" charset="0"/>
                        </a:rPr>
                        <a:t>Ethics &amp; GRDP</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WP4: A2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09635522"/>
                  </a:ext>
                </a:extLst>
              </a:tr>
              <a:tr h="219664">
                <a:tc vMerge="1">
                  <a:txBody>
                    <a:bodyPr/>
                    <a:lstStyle/>
                    <a:p>
                      <a:pPr algn="l">
                        <a:spcBef>
                          <a:spcPts val="300"/>
                        </a:spcBef>
                        <a:spcAft>
                          <a:spcPts val="300"/>
                        </a:spcAft>
                      </a:pPr>
                      <a:endParaRPr lang="en-US" sz="2000" b="0"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A4.2.3. </a:t>
                      </a:r>
                      <a:r>
                        <a:rPr lang="en-GB" sz="1200" noProof="0" dirty="0">
                          <a:solidFill>
                            <a:srgbClr val="000000"/>
                          </a:solidFill>
                          <a:latin typeface="Raleway" pitchFamily="2" charset="0"/>
                        </a:rPr>
                        <a:t>Implementation</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WP4: A3, A4. WP5: A5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6545092"/>
                  </a:ext>
                </a:extLst>
              </a:tr>
              <a:tr h="219664">
                <a:tc rowSpan="2">
                  <a:txBody>
                    <a:bodyPr/>
                    <a:lstStyle/>
                    <a:p>
                      <a:pPr algn="r">
                        <a:spcBef>
                          <a:spcPts val="300"/>
                        </a:spcBef>
                        <a:spcAft>
                          <a:spcPts val="300"/>
                        </a:spcAft>
                      </a:pPr>
                      <a:r>
                        <a:rPr lang="en-US" sz="1200" b="1" noProof="0" dirty="0">
                          <a:solidFill>
                            <a:srgbClr val="000000"/>
                          </a:solidFill>
                          <a:latin typeface="Raleway" pitchFamily="2" charset="0"/>
                        </a:rPr>
                        <a:t>Action 4.3. </a:t>
                      </a:r>
                      <a:r>
                        <a:rPr lang="en-US" sz="1200" b="0" noProof="0" dirty="0">
                          <a:solidFill>
                            <a:srgbClr val="000000"/>
                          </a:solidFill>
                          <a:latin typeface="Raleway" pitchFamily="2" charset="0"/>
                        </a:rPr>
                        <a:t>Recommendations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A4.3.1. </a:t>
                      </a:r>
                      <a:r>
                        <a:rPr lang="en-GB" sz="1200" noProof="0" dirty="0">
                          <a:solidFill>
                            <a:srgbClr val="000000"/>
                          </a:solidFill>
                          <a:latin typeface="Raleway" pitchFamily="2" charset="0"/>
                        </a:rPr>
                        <a:t>Users’ recommendations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noProof="0" dirty="0">
                          <a:solidFill>
                            <a:srgbClr val="000000"/>
                          </a:solidFill>
                          <a:latin typeface="Raleway" pitchFamily="2" charset="0"/>
                        </a:rPr>
                        <a:t>WP4: A2. WP5: A4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37993453"/>
                  </a:ext>
                </a:extLst>
              </a:tr>
              <a:tr h="219664">
                <a:tc vMerge="1">
                  <a:txBody>
                    <a:bodyPr/>
                    <a:lstStyle/>
                    <a:p>
                      <a:pPr algn="l">
                        <a:spcBef>
                          <a:spcPts val="300"/>
                        </a:spcBef>
                        <a:spcAft>
                          <a:spcPts val="300"/>
                        </a:spcAft>
                      </a:pPr>
                      <a:endParaRPr lang="en-US" sz="2000" b="0"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A4.3.3. </a:t>
                      </a:r>
                      <a:r>
                        <a:rPr lang="en-GB" sz="1200" b="0" noProof="0" dirty="0">
                          <a:solidFill>
                            <a:srgbClr val="000000"/>
                          </a:solidFill>
                          <a:latin typeface="Raleway" pitchFamily="2" charset="0"/>
                        </a:rPr>
                        <a:t>Ethical recommendations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noProof="0" dirty="0">
                          <a:solidFill>
                            <a:srgbClr val="000000"/>
                          </a:solidFill>
                          <a:latin typeface="Raleway" pitchFamily="2" charset="0"/>
                        </a:rPr>
                        <a:t>WP4: A2. WP5: A4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6477542"/>
                  </a:ext>
                </a:extLst>
              </a:tr>
              <a:tr h="219664">
                <a:tc rowSpan="2">
                  <a:txBody>
                    <a:bodyPr/>
                    <a:lstStyle/>
                    <a:p>
                      <a:pPr marL="0" marR="0" lvl="0" indent="0" algn="r" defTabSz="1828434" rtl="0" eaLnBrk="1" fontAlgn="auto" latinLnBrk="0" hangingPunct="1">
                        <a:lnSpc>
                          <a:spcPct val="100000"/>
                        </a:lnSpc>
                        <a:spcBef>
                          <a:spcPts val="300"/>
                        </a:spcBef>
                        <a:spcAft>
                          <a:spcPts val="300"/>
                        </a:spcAft>
                        <a:buClrTx/>
                        <a:buSzTx/>
                        <a:buFontTx/>
                        <a:buNone/>
                        <a:tabLst/>
                        <a:defRPr/>
                      </a:pPr>
                      <a:r>
                        <a:rPr lang="en-US" sz="1200" b="1" dirty="0">
                          <a:solidFill>
                            <a:srgbClr val="000000"/>
                          </a:solidFill>
                          <a:latin typeface="Raleway" pitchFamily="2" charset="0"/>
                          <a:cs typeface="Raleway Light"/>
                        </a:rPr>
                        <a:t>Action 5.1. </a:t>
                      </a:r>
                      <a:r>
                        <a:rPr lang="en-US" sz="1200" b="0" dirty="0">
                          <a:solidFill>
                            <a:srgbClr val="000000"/>
                          </a:solidFill>
                          <a:latin typeface="Raleway" pitchFamily="2" charset="0"/>
                          <a:cs typeface="Raleway Light"/>
                        </a:rPr>
                        <a:t>Planning and Identity</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A5.1.1. </a:t>
                      </a:r>
                      <a:r>
                        <a:rPr lang="en-GB" sz="1200" noProof="0" dirty="0">
                          <a:solidFill>
                            <a:srgbClr val="000000"/>
                          </a:solidFill>
                          <a:latin typeface="Raleway" pitchFamily="2" charset="0"/>
                        </a:rPr>
                        <a:t>Communication and dissemination plan</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WP5: A1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87801695"/>
                  </a:ext>
                </a:extLst>
              </a:tr>
              <a:tr h="219664">
                <a:tc vMerge="1">
                  <a:txBody>
                    <a:bodyPr/>
                    <a:lstStyle/>
                    <a:p>
                      <a:pPr algn="l"/>
                      <a:endParaRPr lang="en-GB" sz="18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A5.1.2. </a:t>
                      </a:r>
                      <a:r>
                        <a:rPr lang="en-GB" sz="1200" noProof="0" dirty="0">
                          <a:solidFill>
                            <a:srgbClr val="000000"/>
                          </a:solidFill>
                          <a:latin typeface="Raleway" pitchFamily="2" charset="0"/>
                        </a:rPr>
                        <a:t>Project identity, templates, and materials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WP5: A2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0050360"/>
                  </a:ext>
                </a:extLst>
              </a:tr>
              <a:tr h="219664">
                <a:tc rowSpan="3">
                  <a:txBody>
                    <a:bodyPr/>
                    <a:lstStyle/>
                    <a:p>
                      <a:pPr algn="r">
                        <a:spcBef>
                          <a:spcPts val="300"/>
                        </a:spcBef>
                        <a:spcAft>
                          <a:spcPts val="300"/>
                        </a:spcAft>
                      </a:pPr>
                      <a:r>
                        <a:rPr lang="en-US" sz="1200" b="1" noProof="0" dirty="0">
                          <a:solidFill>
                            <a:srgbClr val="000000"/>
                          </a:solidFill>
                          <a:latin typeface="Raleway" pitchFamily="2" charset="0"/>
                        </a:rPr>
                        <a:t>Action 5.2. </a:t>
                      </a:r>
                      <a:r>
                        <a:rPr lang="en-US" sz="1200" b="0" noProof="0" dirty="0">
                          <a:solidFill>
                            <a:srgbClr val="000000"/>
                          </a:solidFill>
                          <a:latin typeface="Raleway" pitchFamily="2" charset="0"/>
                        </a:rPr>
                        <a:t>Online Communication</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A5.2.1. </a:t>
                      </a:r>
                      <a:r>
                        <a:rPr lang="en-GB" sz="1200" noProof="0" dirty="0">
                          <a:solidFill>
                            <a:srgbClr val="000000"/>
                          </a:solidFill>
                          <a:latin typeface="Raleway" pitchFamily="2" charset="0"/>
                        </a:rPr>
                        <a:t>Website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WP5: A2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10975660"/>
                  </a:ext>
                </a:extLst>
              </a:tr>
              <a:tr h="219664">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A5.2.2. </a:t>
                      </a:r>
                      <a:r>
                        <a:rPr lang="en-GB" sz="1200" noProof="0" dirty="0">
                          <a:solidFill>
                            <a:srgbClr val="000000"/>
                          </a:solidFill>
                          <a:latin typeface="Raleway" pitchFamily="2" charset="0"/>
                        </a:rPr>
                        <a:t>Digital Social Media</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WP5: A2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65460"/>
                  </a:ext>
                </a:extLst>
              </a:tr>
              <a:tr h="219664">
                <a:tc vMerge="1">
                  <a:txBody>
                    <a:bodyPr/>
                    <a:lstStyle/>
                    <a:p>
                      <a:pPr algn="l">
                        <a:spcBef>
                          <a:spcPts val="300"/>
                        </a:spcBef>
                        <a:spcAft>
                          <a:spcPts val="300"/>
                        </a:spcAft>
                      </a:pPr>
                      <a:endParaRPr lang="en-US" sz="2000" b="0"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A5.2.3. </a:t>
                      </a:r>
                      <a:r>
                        <a:rPr lang="en-GB" sz="1200" noProof="0" dirty="0">
                          <a:solidFill>
                            <a:srgbClr val="000000"/>
                          </a:solidFill>
                          <a:latin typeface="Raleway" pitchFamily="2" charset="0"/>
                        </a:rPr>
                        <a:t>Digital Newsletter</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WP5: A2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39178399"/>
                  </a:ext>
                </a:extLst>
              </a:tr>
              <a:tr h="219664">
                <a:tc rowSpan="3">
                  <a:txBody>
                    <a:bodyPr/>
                    <a:lstStyle/>
                    <a:p>
                      <a:pPr algn="r">
                        <a:spcBef>
                          <a:spcPts val="300"/>
                        </a:spcBef>
                        <a:spcAft>
                          <a:spcPts val="300"/>
                        </a:spcAft>
                      </a:pPr>
                      <a:r>
                        <a:rPr lang="en-US" sz="1200" b="1" noProof="0" dirty="0">
                          <a:solidFill>
                            <a:srgbClr val="000000"/>
                          </a:solidFill>
                          <a:latin typeface="Raleway" pitchFamily="2" charset="0"/>
                        </a:rPr>
                        <a:t>Action 5.3. </a:t>
                      </a:r>
                      <a:r>
                        <a:rPr lang="en-US" sz="1200" b="0" noProof="0" dirty="0">
                          <a:solidFill>
                            <a:srgbClr val="000000"/>
                          </a:solidFill>
                          <a:latin typeface="Raleway" pitchFamily="2" charset="0"/>
                        </a:rPr>
                        <a:t>Awareness Campaign</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A5.3.1. </a:t>
                      </a:r>
                      <a:r>
                        <a:rPr lang="en-GB" sz="1200" b="0" noProof="0" dirty="0">
                          <a:solidFill>
                            <a:srgbClr val="000000"/>
                          </a:solidFill>
                          <a:latin typeface="Raleway" pitchFamily="2" charset="0"/>
                        </a:rPr>
                        <a:t>Multiplayer Events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WP5: A5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4286161"/>
                  </a:ext>
                </a:extLst>
              </a:tr>
              <a:tr h="219664">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A5.3.2. </a:t>
                      </a:r>
                      <a:r>
                        <a:rPr lang="en-GB" sz="1200" noProof="0" dirty="0">
                          <a:solidFill>
                            <a:srgbClr val="000000"/>
                          </a:solidFill>
                          <a:latin typeface="Raleway" pitchFamily="2" charset="0"/>
                        </a:rPr>
                        <a:t>Scaling-up across Europe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300"/>
                        </a:spcBef>
                        <a:spcAft>
                          <a:spcPts val="300"/>
                        </a:spcAft>
                      </a:pPr>
                      <a:r>
                        <a:rPr lang="en-GB" sz="1200" noProof="0" dirty="0">
                          <a:solidFill>
                            <a:srgbClr val="000000"/>
                          </a:solidFill>
                          <a:latin typeface="Raleway" pitchFamily="2" charset="0"/>
                        </a:rPr>
                        <a:t>WP5: A3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0033764"/>
                  </a:ext>
                </a:extLst>
              </a:tr>
              <a:tr h="142886">
                <a:tc vMerge="1">
                  <a:txBody>
                    <a:bodyPr/>
                    <a:lstStyle/>
                    <a:p>
                      <a:pPr algn="l">
                        <a:spcBef>
                          <a:spcPts val="300"/>
                        </a:spcBef>
                        <a:spcAft>
                          <a:spcPts val="300"/>
                        </a:spcAft>
                      </a:pPr>
                      <a:endParaRPr lang="en-US" sz="2000" b="0"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A5.3.3. </a:t>
                      </a:r>
                      <a:r>
                        <a:rPr lang="en-GB" sz="1200" noProof="0" dirty="0">
                          <a:solidFill>
                            <a:srgbClr val="000000"/>
                          </a:solidFill>
                          <a:latin typeface="Raleway" pitchFamily="2" charset="0"/>
                        </a:rPr>
                        <a:t>Recommendations for transferability</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200" noProof="0" dirty="0">
                        <a:solidFill>
                          <a:srgbClr val="000000"/>
                        </a:solidFill>
                        <a:latin typeface="Raleway"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WP5: A4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0856677"/>
                  </a:ext>
                </a:extLst>
              </a:tr>
            </a:tbl>
          </a:graphicData>
        </a:graphic>
      </p:graphicFrame>
      <p:sp>
        <p:nvSpPr>
          <p:cNvPr id="14" name="TextBox 13">
            <a:extLst>
              <a:ext uri="{FF2B5EF4-FFF2-40B4-BE49-F238E27FC236}">
                <a16:creationId xmlns:a16="http://schemas.microsoft.com/office/drawing/2014/main" id="{6E97CB29-9002-4919-B0BA-DE1EA4F9295C}"/>
              </a:ext>
            </a:extLst>
          </p:cNvPr>
          <p:cNvSpPr txBox="1"/>
          <p:nvPr/>
        </p:nvSpPr>
        <p:spPr>
          <a:xfrm>
            <a:off x="0" y="2418370"/>
            <a:ext cx="1730736" cy="769441"/>
          </a:xfrm>
          <a:prstGeom prst="rect">
            <a:avLst/>
          </a:prstGeom>
          <a:noFill/>
        </p:spPr>
        <p:txBody>
          <a:bodyPr wrap="square" rtlCol="0">
            <a:spAutoFit/>
          </a:bodyPr>
          <a:lstStyle/>
          <a:p>
            <a:pPr algn="r"/>
            <a:r>
              <a:rPr lang="en-GB" sz="4400" b="1" dirty="0">
                <a:solidFill>
                  <a:schemeClr val="accent1"/>
                </a:solidFill>
                <a:latin typeface="Raleway"/>
                <a:cs typeface="Raleway"/>
              </a:rPr>
              <a:t>WP1</a:t>
            </a:r>
          </a:p>
        </p:txBody>
      </p:sp>
      <p:sp>
        <p:nvSpPr>
          <p:cNvPr id="15" name="TextBox 14">
            <a:extLst>
              <a:ext uri="{FF2B5EF4-FFF2-40B4-BE49-F238E27FC236}">
                <a16:creationId xmlns:a16="http://schemas.microsoft.com/office/drawing/2014/main" id="{1F80F833-B86D-4387-9E60-1BE5DF7E6FDC}"/>
              </a:ext>
            </a:extLst>
          </p:cNvPr>
          <p:cNvSpPr txBox="1"/>
          <p:nvPr/>
        </p:nvSpPr>
        <p:spPr>
          <a:xfrm>
            <a:off x="0" y="4857211"/>
            <a:ext cx="1730736" cy="769441"/>
          </a:xfrm>
          <a:prstGeom prst="rect">
            <a:avLst/>
          </a:prstGeom>
          <a:noFill/>
        </p:spPr>
        <p:txBody>
          <a:bodyPr wrap="square" rtlCol="0">
            <a:spAutoFit/>
          </a:bodyPr>
          <a:lstStyle/>
          <a:p>
            <a:pPr algn="r"/>
            <a:r>
              <a:rPr lang="en-GB" sz="4400" b="1" dirty="0">
                <a:solidFill>
                  <a:schemeClr val="accent2"/>
                </a:solidFill>
                <a:latin typeface="Raleway"/>
                <a:cs typeface="Raleway"/>
              </a:rPr>
              <a:t>WP2</a:t>
            </a:r>
          </a:p>
        </p:txBody>
      </p:sp>
      <p:sp>
        <p:nvSpPr>
          <p:cNvPr id="16" name="TextBox 15">
            <a:extLst>
              <a:ext uri="{FF2B5EF4-FFF2-40B4-BE49-F238E27FC236}">
                <a16:creationId xmlns:a16="http://schemas.microsoft.com/office/drawing/2014/main" id="{5DAA9925-95F4-4AD4-979D-D5177E4E86FE}"/>
              </a:ext>
            </a:extLst>
          </p:cNvPr>
          <p:cNvSpPr txBox="1"/>
          <p:nvPr/>
        </p:nvSpPr>
        <p:spPr>
          <a:xfrm>
            <a:off x="0" y="7064444"/>
            <a:ext cx="1730736" cy="769441"/>
          </a:xfrm>
          <a:prstGeom prst="rect">
            <a:avLst/>
          </a:prstGeom>
          <a:noFill/>
        </p:spPr>
        <p:txBody>
          <a:bodyPr wrap="square" rtlCol="0">
            <a:spAutoFit/>
          </a:bodyPr>
          <a:lstStyle/>
          <a:p>
            <a:pPr algn="r"/>
            <a:r>
              <a:rPr lang="en-GB" sz="4400" b="1" dirty="0">
                <a:solidFill>
                  <a:schemeClr val="accent3"/>
                </a:solidFill>
                <a:latin typeface="Raleway"/>
                <a:cs typeface="Raleway"/>
              </a:rPr>
              <a:t>WP3</a:t>
            </a:r>
          </a:p>
        </p:txBody>
      </p:sp>
      <p:sp>
        <p:nvSpPr>
          <p:cNvPr id="17" name="TextBox 16">
            <a:extLst>
              <a:ext uri="{FF2B5EF4-FFF2-40B4-BE49-F238E27FC236}">
                <a16:creationId xmlns:a16="http://schemas.microsoft.com/office/drawing/2014/main" id="{7EC1684A-0263-4970-9451-D2F0524E2BA8}"/>
              </a:ext>
            </a:extLst>
          </p:cNvPr>
          <p:cNvSpPr txBox="1"/>
          <p:nvPr/>
        </p:nvSpPr>
        <p:spPr>
          <a:xfrm>
            <a:off x="0" y="8994274"/>
            <a:ext cx="1730736" cy="769441"/>
          </a:xfrm>
          <a:prstGeom prst="rect">
            <a:avLst/>
          </a:prstGeom>
          <a:noFill/>
        </p:spPr>
        <p:txBody>
          <a:bodyPr wrap="square" rtlCol="0">
            <a:spAutoFit/>
          </a:bodyPr>
          <a:lstStyle/>
          <a:p>
            <a:pPr algn="r"/>
            <a:r>
              <a:rPr lang="en-GB" sz="4400" b="1" dirty="0">
                <a:solidFill>
                  <a:schemeClr val="accent4"/>
                </a:solidFill>
                <a:latin typeface="Raleway"/>
                <a:cs typeface="Raleway"/>
              </a:rPr>
              <a:t>WP4</a:t>
            </a:r>
          </a:p>
        </p:txBody>
      </p:sp>
      <p:sp>
        <p:nvSpPr>
          <p:cNvPr id="18" name="TextBox 17">
            <a:extLst>
              <a:ext uri="{FF2B5EF4-FFF2-40B4-BE49-F238E27FC236}">
                <a16:creationId xmlns:a16="http://schemas.microsoft.com/office/drawing/2014/main" id="{3BEC5116-A439-4716-A9BD-9DD5F74A10C9}"/>
              </a:ext>
            </a:extLst>
          </p:cNvPr>
          <p:cNvSpPr txBox="1"/>
          <p:nvPr/>
        </p:nvSpPr>
        <p:spPr>
          <a:xfrm>
            <a:off x="0" y="11184219"/>
            <a:ext cx="1730736" cy="769441"/>
          </a:xfrm>
          <a:prstGeom prst="rect">
            <a:avLst/>
          </a:prstGeom>
          <a:noFill/>
        </p:spPr>
        <p:txBody>
          <a:bodyPr wrap="square" rtlCol="0">
            <a:spAutoFit/>
          </a:bodyPr>
          <a:lstStyle/>
          <a:p>
            <a:pPr algn="r"/>
            <a:r>
              <a:rPr lang="en-GB" sz="4400" b="1" dirty="0">
                <a:solidFill>
                  <a:schemeClr val="accent5"/>
                </a:solidFill>
                <a:latin typeface="Raleway"/>
                <a:cs typeface="Raleway"/>
              </a:rPr>
              <a:t>WP5</a:t>
            </a:r>
          </a:p>
        </p:txBody>
      </p:sp>
    </p:spTree>
    <p:extLst>
      <p:ext uri="{BB962C8B-B14F-4D97-AF65-F5344CB8AC3E}">
        <p14:creationId xmlns:p14="http://schemas.microsoft.com/office/powerpoint/2010/main" val="1814401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p:cNvSpPr txBox="1"/>
          <p:nvPr/>
        </p:nvSpPr>
        <p:spPr>
          <a:xfrm>
            <a:off x="1615186" y="7551465"/>
            <a:ext cx="2700000" cy="5447609"/>
          </a:xfrm>
          <a:prstGeom prst="rect">
            <a:avLst/>
          </a:prstGeom>
          <a:noFill/>
        </p:spPr>
        <p:txBody>
          <a:bodyPr wrap="square" lIns="182843" tIns="91422" rIns="182843" bIns="91422" rtlCol="0">
            <a:spAutoFit/>
          </a:bodyPr>
          <a:lstStyle/>
          <a:p>
            <a:pPr algn="ctr"/>
            <a:r>
              <a:rPr lang="en-GB" sz="2400" b="1" dirty="0">
                <a:solidFill>
                  <a:schemeClr val="accent1"/>
                </a:solidFill>
                <a:latin typeface="Raleway" pitchFamily="2" charset="0"/>
                <a:cs typeface="Raleway"/>
              </a:rPr>
              <a:t>Ambassadors’</a:t>
            </a:r>
          </a:p>
          <a:p>
            <a:pPr algn="ctr"/>
            <a:r>
              <a:rPr lang="en-GB" sz="2400" b="1" dirty="0">
                <a:solidFill>
                  <a:schemeClr val="accent1"/>
                </a:solidFill>
                <a:latin typeface="Raleway" pitchFamily="2" charset="0"/>
                <a:cs typeface="Raleway"/>
              </a:rPr>
              <a:t>Network</a:t>
            </a:r>
          </a:p>
          <a:p>
            <a:pPr algn="ctr"/>
            <a:endParaRPr lang="en-GB" sz="1400" b="1" dirty="0">
              <a:solidFill>
                <a:schemeClr val="accent1"/>
              </a:solidFill>
              <a:latin typeface="Raleway" pitchFamily="2" charset="0"/>
              <a:cs typeface="Raleway"/>
            </a:endParaRPr>
          </a:p>
          <a:p>
            <a:pPr algn="ctr"/>
            <a:r>
              <a:rPr lang="en-GB" sz="1400" dirty="0">
                <a:solidFill>
                  <a:schemeClr val="accent1"/>
                </a:solidFill>
                <a:latin typeface="Raleway" pitchFamily="2" charset="0"/>
                <a:cs typeface="Raleway"/>
              </a:rPr>
              <a:t>Pan-European Network.</a:t>
            </a:r>
          </a:p>
          <a:p>
            <a:pPr algn="ctr"/>
            <a:endParaRPr lang="en-GB" sz="1400" dirty="0">
              <a:solidFill>
                <a:schemeClr val="accent1"/>
              </a:solidFill>
              <a:latin typeface="Raleway" pitchFamily="2" charset="0"/>
              <a:cs typeface="Raleway"/>
            </a:endParaRPr>
          </a:p>
          <a:p>
            <a:pPr algn="ctr"/>
            <a:r>
              <a:rPr lang="en-GB" sz="1400" dirty="0">
                <a:solidFill>
                  <a:schemeClr val="accent1"/>
                </a:solidFill>
                <a:latin typeface="Raleway" pitchFamily="2" charset="0"/>
                <a:cs typeface="Raleway"/>
              </a:rPr>
              <a:t>90 Older Adults directly engaged in the Project (10 per partner).</a:t>
            </a:r>
          </a:p>
          <a:p>
            <a:pPr marL="285750" indent="-285750" algn="ctr">
              <a:buFontTx/>
              <a:buChar char="-"/>
            </a:pPr>
            <a:endParaRPr lang="en-GB" sz="1400" dirty="0">
              <a:solidFill>
                <a:schemeClr val="accent1"/>
              </a:solidFill>
              <a:latin typeface="Raleway" pitchFamily="2" charset="0"/>
              <a:cs typeface="Raleway"/>
            </a:endParaRPr>
          </a:p>
          <a:p>
            <a:pPr algn="ctr"/>
            <a:r>
              <a:rPr lang="en-GB" sz="1400" dirty="0">
                <a:solidFill>
                  <a:schemeClr val="accent1"/>
                </a:solidFill>
                <a:latin typeface="Raleway" pitchFamily="2" charset="0"/>
                <a:cs typeface="Raleway"/>
              </a:rPr>
              <a:t>450 Older Adults invited to be members (5 per ambassador).</a:t>
            </a:r>
          </a:p>
          <a:p>
            <a:pPr algn="ctr"/>
            <a:endParaRPr lang="en-GB" sz="1400" dirty="0">
              <a:solidFill>
                <a:schemeClr val="accent1"/>
              </a:solidFill>
              <a:latin typeface="Raleway" pitchFamily="2" charset="0"/>
              <a:cs typeface="Raleway"/>
            </a:endParaRPr>
          </a:p>
          <a:p>
            <a:pPr algn="ctr"/>
            <a:r>
              <a:rPr lang="en-GB" sz="1400" dirty="0">
                <a:solidFill>
                  <a:schemeClr val="accent1"/>
                </a:solidFill>
                <a:latin typeface="Raleway" pitchFamily="2" charset="0"/>
                <a:cs typeface="Raleway"/>
              </a:rPr>
              <a:t>1 Kick-off meeting (face-to-face and broadcast).</a:t>
            </a:r>
          </a:p>
          <a:p>
            <a:pPr algn="ctr"/>
            <a:endParaRPr lang="en-GB" sz="1400" dirty="0">
              <a:solidFill>
                <a:schemeClr val="accent1"/>
              </a:solidFill>
              <a:latin typeface="Raleway" pitchFamily="2" charset="0"/>
              <a:cs typeface="Raleway"/>
            </a:endParaRPr>
          </a:p>
          <a:p>
            <a:pPr algn="ctr"/>
            <a:r>
              <a:rPr lang="en-GB" sz="1400" dirty="0">
                <a:solidFill>
                  <a:schemeClr val="accent1"/>
                </a:solidFill>
                <a:latin typeface="Raleway" pitchFamily="2" charset="0"/>
                <a:cs typeface="Raleway"/>
              </a:rPr>
              <a:t>1 Training Program for Ambassadors (eBook in a </a:t>
            </a:r>
            <a:r>
              <a:rPr lang="en-GB" sz="1400" dirty="0">
                <a:solidFill>
                  <a:schemeClr val="accent1"/>
                </a:solidFill>
                <a:highlight>
                  <a:srgbClr val="FFFF00"/>
                </a:highlight>
                <a:latin typeface="Raleway" pitchFamily="2" charset="0"/>
                <a:cs typeface="Raleway"/>
              </a:rPr>
              <a:t>PEN-DRIVE and 2 local sessions face-to-face).</a:t>
            </a:r>
          </a:p>
          <a:p>
            <a:pPr algn="ctr"/>
            <a:endParaRPr lang="en-GB" sz="1400" dirty="0">
              <a:solidFill>
                <a:schemeClr val="accent1"/>
              </a:solidFill>
              <a:latin typeface="Raleway" pitchFamily="2" charset="0"/>
              <a:cs typeface="Raleway"/>
            </a:endParaRPr>
          </a:p>
          <a:p>
            <a:pPr algn="ctr"/>
            <a:r>
              <a:rPr lang="en-US" sz="1400" dirty="0">
                <a:solidFill>
                  <a:schemeClr val="accent1"/>
                </a:solidFill>
                <a:latin typeface="Raleway" pitchFamily="2" charset="0"/>
                <a:cs typeface="Raleway"/>
              </a:rPr>
              <a:t>Participation in the Pan-European Pilot.</a:t>
            </a:r>
          </a:p>
        </p:txBody>
      </p:sp>
      <p:sp>
        <p:nvSpPr>
          <p:cNvPr id="97" name="TextBox 96"/>
          <p:cNvSpPr txBox="1"/>
          <p:nvPr/>
        </p:nvSpPr>
        <p:spPr>
          <a:xfrm>
            <a:off x="1615186" y="595215"/>
            <a:ext cx="6112654" cy="1015663"/>
          </a:xfrm>
          <a:prstGeom prst="rect">
            <a:avLst/>
          </a:prstGeom>
          <a:noFill/>
        </p:spPr>
        <p:txBody>
          <a:bodyPr wrap="square" rtlCol="0">
            <a:spAutoFit/>
          </a:bodyPr>
          <a:lstStyle/>
          <a:p>
            <a:r>
              <a:rPr lang="en-GB" sz="6000" b="1" dirty="0">
                <a:solidFill>
                  <a:schemeClr val="tx2"/>
                </a:solidFill>
                <a:latin typeface="Raleway" pitchFamily="2" charset="0"/>
                <a:cs typeface="Raleway"/>
              </a:rPr>
              <a:t>Impacts</a:t>
            </a:r>
          </a:p>
        </p:txBody>
      </p:sp>
      <p:grpSp>
        <p:nvGrpSpPr>
          <p:cNvPr id="98" name="Group 97"/>
          <p:cNvGrpSpPr/>
          <p:nvPr/>
        </p:nvGrpSpPr>
        <p:grpSpPr>
          <a:xfrm>
            <a:off x="1730736" y="1783761"/>
            <a:ext cx="2738812" cy="73150"/>
            <a:chOff x="1775295" y="2028842"/>
            <a:chExt cx="3631535" cy="45719"/>
          </a:xfrm>
        </p:grpSpPr>
        <p:sp>
          <p:nvSpPr>
            <p:cNvPr id="99" name="Rectangle 98"/>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00" name="Rectangle 99"/>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01" name="Rectangle 100"/>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02" name="Rectangle 101"/>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03" name="Rectangle 102"/>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04" name="Rectangle 103"/>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grpSp>
      <p:sp>
        <p:nvSpPr>
          <p:cNvPr id="105" name="TextBox 104">
            <a:extLst>
              <a:ext uri="{FF2B5EF4-FFF2-40B4-BE49-F238E27FC236}">
                <a16:creationId xmlns:a16="http://schemas.microsoft.com/office/drawing/2014/main" id="{A0238210-A0D9-4E2B-A68F-B82C4E08B93D}"/>
              </a:ext>
            </a:extLst>
          </p:cNvPr>
          <p:cNvSpPr txBox="1"/>
          <p:nvPr/>
        </p:nvSpPr>
        <p:spPr>
          <a:xfrm>
            <a:off x="1620619" y="2058062"/>
            <a:ext cx="22757031" cy="584775"/>
          </a:xfrm>
          <a:prstGeom prst="rect">
            <a:avLst/>
          </a:prstGeom>
          <a:noFill/>
        </p:spPr>
        <p:txBody>
          <a:bodyPr wrap="square" rtlCol="0">
            <a:spAutoFit/>
          </a:bodyPr>
          <a:lstStyle/>
          <a:p>
            <a:r>
              <a:rPr lang="en-US" sz="3200" b="1" dirty="0">
                <a:solidFill>
                  <a:schemeClr val="accent1"/>
                </a:solidFill>
                <a:latin typeface="Raleway" pitchFamily="2" charset="0"/>
                <a:cs typeface="Raleway Light"/>
              </a:rPr>
              <a:t>Building the SMART AGEING as a next paradigm of healthy and active ageing in Europe</a:t>
            </a:r>
          </a:p>
        </p:txBody>
      </p:sp>
      <p:sp>
        <p:nvSpPr>
          <p:cNvPr id="106" name="TextBox 105">
            <a:extLst>
              <a:ext uri="{FF2B5EF4-FFF2-40B4-BE49-F238E27FC236}">
                <a16:creationId xmlns:a16="http://schemas.microsoft.com/office/drawing/2014/main" id="{D427AF1E-ACDC-4C72-B470-C24D8CE95AEF}"/>
              </a:ext>
            </a:extLst>
          </p:cNvPr>
          <p:cNvSpPr txBox="1"/>
          <p:nvPr/>
        </p:nvSpPr>
        <p:spPr>
          <a:xfrm>
            <a:off x="1643706" y="2705621"/>
            <a:ext cx="21940911" cy="1253998"/>
          </a:xfrm>
          <a:prstGeom prst="rect">
            <a:avLst/>
          </a:prstGeom>
          <a:noFill/>
        </p:spPr>
        <p:txBody>
          <a:bodyPr wrap="square" rtlCol="0">
            <a:spAutoFit/>
          </a:bodyPr>
          <a:lstStyle/>
          <a:p>
            <a:pPr algn="just">
              <a:lnSpc>
                <a:spcPct val="130000"/>
              </a:lnSpc>
            </a:pPr>
            <a:r>
              <a:rPr lang="en-US" sz="2000" dirty="0">
                <a:solidFill>
                  <a:srgbClr val="000000"/>
                </a:solidFill>
                <a:latin typeface="Raleway" pitchFamily="2" charset="0"/>
                <a:cs typeface="Raleway Light"/>
              </a:rPr>
              <a:t>A new model arising from technological and digital innovation, has entered the world of human ageing, gaining space from the dominant models, and pointing to the reconstruction of ageing in terms of social solidarity relationships between generations, structures, identities and cultures of ageing. the Project is addressing the SMART AGEING in terms of developing skills in digital transition, digital health care and European citizenship.</a:t>
            </a:r>
          </a:p>
        </p:txBody>
      </p:sp>
      <p:sp>
        <p:nvSpPr>
          <p:cNvPr id="129" name="TextBox 128">
            <a:extLst>
              <a:ext uri="{FF2B5EF4-FFF2-40B4-BE49-F238E27FC236}">
                <a16:creationId xmlns:a16="http://schemas.microsoft.com/office/drawing/2014/main" id="{70C51F23-A363-41C0-9516-DBBD54372B40}"/>
              </a:ext>
            </a:extLst>
          </p:cNvPr>
          <p:cNvSpPr txBox="1"/>
          <p:nvPr/>
        </p:nvSpPr>
        <p:spPr>
          <a:xfrm>
            <a:off x="5544945" y="7551465"/>
            <a:ext cx="2700000" cy="4801278"/>
          </a:xfrm>
          <a:prstGeom prst="rect">
            <a:avLst/>
          </a:prstGeom>
          <a:noFill/>
        </p:spPr>
        <p:txBody>
          <a:bodyPr wrap="square" lIns="182843" tIns="91422" rIns="182843" bIns="91422" rtlCol="0">
            <a:spAutoFit/>
          </a:bodyPr>
          <a:lstStyle/>
          <a:p>
            <a:pPr algn="ctr"/>
            <a:r>
              <a:rPr lang="en-GB" sz="2400" b="1" dirty="0">
                <a:solidFill>
                  <a:schemeClr val="accent2"/>
                </a:solidFill>
                <a:latin typeface="Raleway" pitchFamily="2" charset="0"/>
                <a:cs typeface="Raleway"/>
              </a:rPr>
              <a:t>Advisory</a:t>
            </a:r>
          </a:p>
          <a:p>
            <a:pPr algn="ctr"/>
            <a:r>
              <a:rPr lang="en-GB" sz="2400" b="1" dirty="0">
                <a:solidFill>
                  <a:schemeClr val="accent2"/>
                </a:solidFill>
                <a:latin typeface="Raleway" pitchFamily="2" charset="0"/>
                <a:cs typeface="Raleway"/>
              </a:rPr>
              <a:t>Board</a:t>
            </a:r>
          </a:p>
          <a:p>
            <a:pPr algn="ctr"/>
            <a:endParaRPr lang="en-GB" sz="1400" b="1" dirty="0">
              <a:solidFill>
                <a:schemeClr val="accent2"/>
              </a:solidFill>
              <a:latin typeface="Raleway" pitchFamily="2" charset="0"/>
              <a:cs typeface="Raleway"/>
            </a:endParaRPr>
          </a:p>
          <a:p>
            <a:pPr algn="ctr"/>
            <a:r>
              <a:rPr lang="en-GB" sz="1400" dirty="0">
                <a:solidFill>
                  <a:schemeClr val="accent2"/>
                </a:solidFill>
                <a:latin typeface="Raleway" pitchFamily="2" charset="0"/>
                <a:cs typeface="Raleway"/>
              </a:rPr>
              <a:t>Pan-European Advisory Board.</a:t>
            </a:r>
          </a:p>
          <a:p>
            <a:pPr algn="ctr"/>
            <a:endParaRPr lang="en-GB" sz="1400" dirty="0">
              <a:solidFill>
                <a:schemeClr val="accent2"/>
              </a:solidFill>
              <a:latin typeface="Raleway" pitchFamily="2" charset="0"/>
              <a:cs typeface="Raleway"/>
            </a:endParaRPr>
          </a:p>
          <a:p>
            <a:pPr algn="ctr"/>
            <a:r>
              <a:rPr lang="en-GB" sz="1400" dirty="0">
                <a:solidFill>
                  <a:schemeClr val="accent2"/>
                </a:solidFill>
                <a:latin typeface="Raleway" pitchFamily="2" charset="0"/>
                <a:cs typeface="Raleway"/>
              </a:rPr>
              <a:t>27 Organizations engaged (3 per partner).</a:t>
            </a:r>
          </a:p>
          <a:p>
            <a:pPr algn="ctr"/>
            <a:endParaRPr lang="en-GB" sz="1400" dirty="0">
              <a:solidFill>
                <a:schemeClr val="accent2"/>
              </a:solidFill>
              <a:latin typeface="Raleway" pitchFamily="2" charset="0"/>
              <a:cs typeface="Raleway"/>
            </a:endParaRPr>
          </a:p>
          <a:p>
            <a:pPr algn="ctr"/>
            <a:r>
              <a:rPr lang="en-GB" sz="1400" dirty="0">
                <a:solidFill>
                  <a:schemeClr val="accent2"/>
                </a:solidFill>
                <a:latin typeface="Raleway" pitchFamily="2" charset="0"/>
                <a:cs typeface="Raleway"/>
              </a:rPr>
              <a:t>54 Personalities engaged (6 per partner).</a:t>
            </a:r>
          </a:p>
          <a:p>
            <a:pPr algn="ctr"/>
            <a:endParaRPr lang="en-GB" sz="1400" dirty="0">
              <a:solidFill>
                <a:schemeClr val="accent2"/>
              </a:solidFill>
              <a:latin typeface="Raleway" pitchFamily="2" charset="0"/>
              <a:cs typeface="Raleway"/>
            </a:endParaRPr>
          </a:p>
          <a:p>
            <a:pPr algn="ctr"/>
            <a:r>
              <a:rPr lang="en-US" sz="1400" dirty="0">
                <a:solidFill>
                  <a:schemeClr val="accent2"/>
                </a:solidFill>
                <a:latin typeface="Raleway" pitchFamily="2" charset="0"/>
                <a:cs typeface="Raleway"/>
              </a:rPr>
              <a:t>1 Kick-off meeting (face-to-face and broadcast).</a:t>
            </a:r>
          </a:p>
          <a:p>
            <a:pPr algn="ctr"/>
            <a:endParaRPr lang="en-GB" sz="1400" dirty="0">
              <a:solidFill>
                <a:schemeClr val="accent2"/>
              </a:solidFill>
              <a:latin typeface="Raleway" pitchFamily="2" charset="0"/>
              <a:cs typeface="Raleway"/>
            </a:endParaRPr>
          </a:p>
          <a:p>
            <a:pPr algn="ctr"/>
            <a:r>
              <a:rPr lang="en-GB" sz="1400" dirty="0">
                <a:solidFill>
                  <a:schemeClr val="accent2"/>
                </a:solidFill>
                <a:latin typeface="Raleway" pitchFamily="2" charset="0"/>
                <a:cs typeface="Raleway"/>
              </a:rPr>
              <a:t>6 Thematic Meetings </a:t>
            </a:r>
            <a:r>
              <a:rPr lang="en-US" sz="1400" dirty="0">
                <a:solidFill>
                  <a:schemeClr val="accent2"/>
                </a:solidFill>
                <a:latin typeface="Raleway" pitchFamily="2" charset="0"/>
                <a:cs typeface="Raleway"/>
              </a:rPr>
              <a:t>(face-to-face and broadcast).</a:t>
            </a:r>
          </a:p>
          <a:p>
            <a:pPr algn="ctr"/>
            <a:endParaRPr lang="en-US" sz="1400" dirty="0">
              <a:solidFill>
                <a:schemeClr val="accent2"/>
              </a:solidFill>
              <a:latin typeface="Raleway" pitchFamily="2" charset="0"/>
              <a:cs typeface="Raleway"/>
            </a:endParaRPr>
          </a:p>
          <a:p>
            <a:pPr algn="ctr"/>
            <a:r>
              <a:rPr lang="en-GB" sz="1400" dirty="0">
                <a:solidFill>
                  <a:schemeClr val="accent2"/>
                </a:solidFill>
                <a:latin typeface="Raleway" pitchFamily="2" charset="0"/>
                <a:cs typeface="Raleway"/>
              </a:rPr>
              <a:t>Engagement in 50% of the project’s activities.</a:t>
            </a:r>
          </a:p>
        </p:txBody>
      </p:sp>
      <p:sp>
        <p:nvSpPr>
          <p:cNvPr id="133" name="TextBox 132">
            <a:extLst>
              <a:ext uri="{FF2B5EF4-FFF2-40B4-BE49-F238E27FC236}">
                <a16:creationId xmlns:a16="http://schemas.microsoft.com/office/drawing/2014/main" id="{1E0C2603-B4A2-4B25-9507-561F07E366D6}"/>
              </a:ext>
            </a:extLst>
          </p:cNvPr>
          <p:cNvSpPr txBox="1"/>
          <p:nvPr/>
        </p:nvSpPr>
        <p:spPr>
          <a:xfrm>
            <a:off x="9468856" y="7551465"/>
            <a:ext cx="2700000" cy="3939504"/>
          </a:xfrm>
          <a:prstGeom prst="rect">
            <a:avLst/>
          </a:prstGeom>
          <a:noFill/>
        </p:spPr>
        <p:txBody>
          <a:bodyPr wrap="square" lIns="182843" tIns="91422" rIns="182843" bIns="91422" rtlCol="0">
            <a:spAutoFit/>
          </a:bodyPr>
          <a:lstStyle/>
          <a:p>
            <a:pPr algn="ctr"/>
            <a:r>
              <a:rPr lang="en-GB" sz="2400" b="1" dirty="0">
                <a:solidFill>
                  <a:schemeClr val="accent3"/>
                </a:solidFill>
                <a:latin typeface="Raleway" pitchFamily="2" charset="0"/>
                <a:cs typeface="Raleway"/>
              </a:rPr>
              <a:t>Advocacy</a:t>
            </a:r>
          </a:p>
          <a:p>
            <a:pPr algn="ctr"/>
            <a:r>
              <a:rPr lang="en-GB" sz="2400" b="1" dirty="0">
                <a:solidFill>
                  <a:schemeClr val="accent3"/>
                </a:solidFill>
                <a:latin typeface="Raleway" pitchFamily="2" charset="0"/>
                <a:cs typeface="Raleway"/>
              </a:rPr>
              <a:t>Networking</a:t>
            </a:r>
          </a:p>
          <a:p>
            <a:pPr algn="ctr"/>
            <a:endParaRPr lang="en-GB" sz="1400" b="1" dirty="0">
              <a:solidFill>
                <a:schemeClr val="accent3"/>
              </a:solidFill>
              <a:latin typeface="Raleway" pitchFamily="2" charset="0"/>
              <a:cs typeface="Raleway"/>
            </a:endParaRPr>
          </a:p>
          <a:p>
            <a:pPr algn="ctr"/>
            <a:r>
              <a:rPr lang="en-GB" sz="1400" dirty="0">
                <a:solidFill>
                  <a:schemeClr val="accent3"/>
                </a:solidFill>
                <a:latin typeface="Raleway" pitchFamily="2" charset="0"/>
                <a:cs typeface="Raleway"/>
              </a:rPr>
              <a:t>Pan-European Networking.</a:t>
            </a:r>
          </a:p>
          <a:p>
            <a:pPr algn="ctr"/>
            <a:endParaRPr lang="en-GB" sz="1400" dirty="0">
              <a:solidFill>
                <a:schemeClr val="accent3"/>
              </a:solidFill>
              <a:latin typeface="Raleway" pitchFamily="2" charset="0"/>
              <a:cs typeface="Raleway"/>
            </a:endParaRPr>
          </a:p>
          <a:p>
            <a:pPr algn="ctr"/>
            <a:r>
              <a:rPr lang="en-GB" sz="1400" dirty="0">
                <a:solidFill>
                  <a:schemeClr val="accent3"/>
                </a:solidFill>
                <a:latin typeface="Raleway" pitchFamily="2" charset="0"/>
                <a:cs typeface="Raleway"/>
              </a:rPr>
              <a:t>45 European Networks disseminate the project (5 per partner).</a:t>
            </a:r>
          </a:p>
          <a:p>
            <a:pPr algn="ctr"/>
            <a:endParaRPr lang="en-GB" sz="1400" dirty="0">
              <a:solidFill>
                <a:schemeClr val="accent3"/>
              </a:solidFill>
              <a:latin typeface="Raleway" pitchFamily="2" charset="0"/>
              <a:cs typeface="Raleway"/>
            </a:endParaRPr>
          </a:p>
          <a:p>
            <a:pPr algn="ctr"/>
            <a:r>
              <a:rPr lang="en-GB" sz="1400" dirty="0">
                <a:solidFill>
                  <a:schemeClr val="accent3"/>
                </a:solidFill>
                <a:latin typeface="Raleway" pitchFamily="2" charset="0"/>
                <a:cs typeface="Raleway"/>
              </a:rPr>
              <a:t>Participation in other funded projects (</a:t>
            </a:r>
            <a:r>
              <a:rPr lang="en-GB" sz="1400" dirty="0" err="1">
                <a:solidFill>
                  <a:schemeClr val="accent3"/>
                </a:solidFill>
                <a:latin typeface="Raleway" pitchFamily="2" charset="0"/>
                <a:cs typeface="Raleway"/>
              </a:rPr>
              <a:t>HEurope</a:t>
            </a:r>
            <a:r>
              <a:rPr lang="en-GB" sz="1400" dirty="0">
                <a:solidFill>
                  <a:schemeClr val="accent3"/>
                </a:solidFill>
                <a:latin typeface="Raleway" pitchFamily="2" charset="0"/>
                <a:cs typeface="Raleway"/>
              </a:rPr>
              <a:t>, AAL Program).</a:t>
            </a:r>
          </a:p>
          <a:p>
            <a:pPr algn="ctr"/>
            <a:endParaRPr lang="en-GB" sz="1400" dirty="0">
              <a:solidFill>
                <a:schemeClr val="accent3"/>
              </a:solidFill>
              <a:latin typeface="Raleway" pitchFamily="2" charset="0"/>
              <a:cs typeface="Raleway"/>
            </a:endParaRPr>
          </a:p>
          <a:p>
            <a:pPr algn="ctr"/>
            <a:r>
              <a:rPr lang="en-GB" sz="1400" dirty="0">
                <a:solidFill>
                  <a:schemeClr val="accent3"/>
                </a:solidFill>
                <a:highlight>
                  <a:srgbClr val="FFFF00"/>
                </a:highlight>
                <a:latin typeface="Raleway" pitchFamily="2" charset="0"/>
                <a:cs typeface="Raleway"/>
              </a:rPr>
              <a:t>Integration in the platform Decade of Healthy Ageing (WHO).</a:t>
            </a:r>
          </a:p>
        </p:txBody>
      </p:sp>
      <p:sp>
        <p:nvSpPr>
          <p:cNvPr id="137" name="TextBox 136">
            <a:extLst>
              <a:ext uri="{FF2B5EF4-FFF2-40B4-BE49-F238E27FC236}">
                <a16:creationId xmlns:a16="http://schemas.microsoft.com/office/drawing/2014/main" id="{C95E1AEC-7FA4-4F4F-84B0-83578798468B}"/>
              </a:ext>
            </a:extLst>
          </p:cNvPr>
          <p:cNvSpPr txBox="1"/>
          <p:nvPr/>
        </p:nvSpPr>
        <p:spPr>
          <a:xfrm>
            <a:off x="13038290" y="7551465"/>
            <a:ext cx="2700000" cy="5016722"/>
          </a:xfrm>
          <a:prstGeom prst="rect">
            <a:avLst/>
          </a:prstGeom>
          <a:noFill/>
        </p:spPr>
        <p:txBody>
          <a:bodyPr wrap="square" lIns="182843" tIns="91422" rIns="182843" bIns="91422" rtlCol="0">
            <a:spAutoFit/>
          </a:bodyPr>
          <a:lstStyle/>
          <a:p>
            <a:pPr algn="ctr"/>
            <a:r>
              <a:rPr lang="en-GB" sz="2400" b="1" dirty="0">
                <a:solidFill>
                  <a:schemeClr val="accent4"/>
                </a:solidFill>
                <a:latin typeface="Raleway" pitchFamily="2" charset="0"/>
                <a:cs typeface="Raleway"/>
              </a:rPr>
              <a:t>Educational</a:t>
            </a:r>
          </a:p>
          <a:p>
            <a:pPr algn="ctr"/>
            <a:r>
              <a:rPr lang="en-GB" sz="2400" b="1" dirty="0">
                <a:solidFill>
                  <a:schemeClr val="accent4"/>
                </a:solidFill>
                <a:latin typeface="Raleway" pitchFamily="2" charset="0"/>
                <a:cs typeface="Raleway"/>
              </a:rPr>
              <a:t>Toolkit</a:t>
            </a:r>
          </a:p>
          <a:p>
            <a:pPr algn="ctr"/>
            <a:endParaRPr lang="en-GB" sz="1400" b="1" dirty="0">
              <a:solidFill>
                <a:schemeClr val="accent4"/>
              </a:solidFill>
              <a:latin typeface="Raleway" pitchFamily="2" charset="0"/>
              <a:cs typeface="Raleway"/>
            </a:endParaRPr>
          </a:p>
          <a:p>
            <a:pPr algn="ctr"/>
            <a:r>
              <a:rPr lang="en-GB" sz="1400" dirty="0">
                <a:solidFill>
                  <a:schemeClr val="accent4"/>
                </a:solidFill>
                <a:latin typeface="Raleway" pitchFamily="2" charset="0"/>
                <a:cs typeface="Raleway"/>
              </a:rPr>
              <a:t>Toolkit composed by a Handbook, Digital Platform, and Game box.</a:t>
            </a:r>
          </a:p>
          <a:p>
            <a:pPr algn="ctr"/>
            <a:endParaRPr lang="en-GB" sz="1400" dirty="0">
              <a:solidFill>
                <a:schemeClr val="accent4"/>
              </a:solidFill>
              <a:latin typeface="Raleway" pitchFamily="2" charset="0"/>
              <a:cs typeface="Raleway"/>
            </a:endParaRPr>
          </a:p>
          <a:p>
            <a:pPr algn="ctr"/>
            <a:r>
              <a:rPr lang="en-GB" sz="1400" dirty="0">
                <a:solidFill>
                  <a:schemeClr val="accent4"/>
                </a:solidFill>
                <a:latin typeface="Raleway" pitchFamily="2" charset="0"/>
                <a:cs typeface="Raleway"/>
              </a:rPr>
              <a:t>Three skills developed: Health, Digital, Citizenship.</a:t>
            </a:r>
          </a:p>
          <a:p>
            <a:pPr algn="ctr"/>
            <a:endParaRPr lang="en-GB" sz="1400" dirty="0">
              <a:solidFill>
                <a:schemeClr val="accent4"/>
              </a:solidFill>
              <a:latin typeface="Raleway" pitchFamily="2" charset="0"/>
              <a:cs typeface="Raleway"/>
            </a:endParaRPr>
          </a:p>
          <a:p>
            <a:pPr algn="ctr"/>
            <a:r>
              <a:rPr lang="en-GB" sz="1400" dirty="0">
                <a:solidFill>
                  <a:schemeClr val="accent4"/>
                </a:solidFill>
                <a:latin typeface="Raleway" pitchFamily="2" charset="0"/>
                <a:cs typeface="Raleway"/>
              </a:rPr>
              <a:t>IKIGAI approach for meaningful ageing.</a:t>
            </a:r>
          </a:p>
          <a:p>
            <a:pPr algn="ctr"/>
            <a:endParaRPr lang="en-GB" sz="1400" dirty="0">
              <a:solidFill>
                <a:schemeClr val="accent4"/>
              </a:solidFill>
              <a:latin typeface="Raleway" pitchFamily="2" charset="0"/>
              <a:cs typeface="Raleway"/>
            </a:endParaRPr>
          </a:p>
          <a:p>
            <a:pPr algn="ctr"/>
            <a:r>
              <a:rPr lang="en-GB" sz="1400" dirty="0">
                <a:solidFill>
                  <a:schemeClr val="accent4"/>
                </a:solidFill>
                <a:latin typeface="Raleway" pitchFamily="2" charset="0"/>
                <a:cs typeface="Raleway"/>
              </a:rPr>
              <a:t>Participatory design and co-creation workshops.</a:t>
            </a:r>
          </a:p>
          <a:p>
            <a:pPr algn="ctr"/>
            <a:endParaRPr lang="en-GB" sz="1400" dirty="0">
              <a:solidFill>
                <a:schemeClr val="accent4"/>
              </a:solidFill>
              <a:latin typeface="Raleway" pitchFamily="2" charset="0"/>
              <a:cs typeface="Raleway"/>
            </a:endParaRPr>
          </a:p>
          <a:p>
            <a:pPr algn="ctr"/>
            <a:r>
              <a:rPr lang="en-GB" sz="1400" dirty="0">
                <a:solidFill>
                  <a:schemeClr val="accent4"/>
                </a:solidFill>
                <a:latin typeface="Raleway" pitchFamily="2" charset="0"/>
                <a:cs typeface="Raleway"/>
              </a:rPr>
              <a:t>45 Physical kits produced (5 per partner)</a:t>
            </a:r>
          </a:p>
          <a:p>
            <a:pPr algn="ctr"/>
            <a:endParaRPr lang="en-GB" sz="1400" dirty="0">
              <a:solidFill>
                <a:schemeClr val="accent4"/>
              </a:solidFill>
              <a:latin typeface="Raleway" pitchFamily="2" charset="0"/>
              <a:cs typeface="Raleway"/>
            </a:endParaRPr>
          </a:p>
          <a:p>
            <a:pPr algn="ctr"/>
            <a:r>
              <a:rPr lang="en-GB" sz="1400" dirty="0">
                <a:solidFill>
                  <a:schemeClr val="accent4"/>
                </a:solidFill>
                <a:latin typeface="Raleway" pitchFamily="2" charset="0"/>
                <a:cs typeface="Raleway"/>
              </a:rPr>
              <a:t>180 Digital kits (PEN-DRIVE) produced (20 per partner).</a:t>
            </a:r>
          </a:p>
        </p:txBody>
      </p:sp>
      <p:sp>
        <p:nvSpPr>
          <p:cNvPr id="141" name="TextBox 140">
            <a:extLst>
              <a:ext uri="{FF2B5EF4-FFF2-40B4-BE49-F238E27FC236}">
                <a16:creationId xmlns:a16="http://schemas.microsoft.com/office/drawing/2014/main" id="{664A790F-3CC4-44D0-AE35-B83D544442C6}"/>
              </a:ext>
            </a:extLst>
          </p:cNvPr>
          <p:cNvSpPr txBox="1"/>
          <p:nvPr/>
        </p:nvSpPr>
        <p:spPr>
          <a:xfrm>
            <a:off x="16960706" y="7551465"/>
            <a:ext cx="2700000" cy="5232165"/>
          </a:xfrm>
          <a:prstGeom prst="rect">
            <a:avLst/>
          </a:prstGeom>
          <a:noFill/>
        </p:spPr>
        <p:txBody>
          <a:bodyPr wrap="square" lIns="182843" tIns="91422" rIns="182843" bIns="91422" rtlCol="0">
            <a:spAutoFit/>
          </a:bodyPr>
          <a:lstStyle/>
          <a:p>
            <a:pPr algn="ctr"/>
            <a:r>
              <a:rPr lang="en-GB" sz="2400" b="1" dirty="0">
                <a:solidFill>
                  <a:schemeClr val="accent5"/>
                </a:solidFill>
                <a:latin typeface="Raleway" pitchFamily="2" charset="0"/>
                <a:cs typeface="Raleway"/>
              </a:rPr>
              <a:t>Pan-European</a:t>
            </a:r>
          </a:p>
          <a:p>
            <a:pPr algn="ctr"/>
            <a:r>
              <a:rPr lang="en-GB" sz="2400" b="1" dirty="0">
                <a:solidFill>
                  <a:schemeClr val="accent5"/>
                </a:solidFill>
                <a:latin typeface="Raleway" pitchFamily="2" charset="0"/>
                <a:cs typeface="Raleway"/>
              </a:rPr>
              <a:t>Pilot</a:t>
            </a:r>
          </a:p>
          <a:p>
            <a:pPr algn="ctr"/>
            <a:endParaRPr lang="en-GB" sz="1400" b="1" dirty="0">
              <a:solidFill>
                <a:schemeClr val="accent5"/>
              </a:solidFill>
              <a:latin typeface="Raleway" pitchFamily="2" charset="0"/>
              <a:cs typeface="Raleway"/>
            </a:endParaRPr>
          </a:p>
          <a:p>
            <a:pPr algn="ctr"/>
            <a:r>
              <a:rPr lang="en-GB" sz="1400" dirty="0">
                <a:solidFill>
                  <a:schemeClr val="accent5"/>
                </a:solidFill>
                <a:latin typeface="Raleway" pitchFamily="2" charset="0"/>
                <a:cs typeface="Raleway"/>
              </a:rPr>
              <a:t>Scientific protocol for a usability study (optionally approved by national ethics committee).</a:t>
            </a:r>
          </a:p>
          <a:p>
            <a:pPr algn="ctr"/>
            <a:endParaRPr lang="en-GB" sz="1400" dirty="0">
              <a:solidFill>
                <a:schemeClr val="accent5"/>
              </a:solidFill>
              <a:latin typeface="Raleway" pitchFamily="2" charset="0"/>
              <a:cs typeface="Raleway"/>
            </a:endParaRPr>
          </a:p>
          <a:p>
            <a:pPr algn="ctr"/>
            <a:r>
              <a:rPr lang="en-GB" sz="1400" dirty="0">
                <a:solidFill>
                  <a:schemeClr val="accent5"/>
                </a:solidFill>
                <a:latin typeface="Raleway" pitchFamily="2" charset="0"/>
                <a:cs typeface="Raleway"/>
              </a:rPr>
              <a:t>Scientific protocol for a impact study (optionally approved by national ethics committee).</a:t>
            </a:r>
          </a:p>
          <a:p>
            <a:pPr algn="ctr"/>
            <a:endParaRPr lang="en-GB" sz="1400" dirty="0">
              <a:solidFill>
                <a:schemeClr val="accent5"/>
              </a:solidFill>
              <a:latin typeface="Raleway" pitchFamily="2" charset="0"/>
              <a:cs typeface="Raleway"/>
            </a:endParaRPr>
          </a:p>
          <a:p>
            <a:pPr algn="ctr"/>
            <a:r>
              <a:rPr lang="en-GB" sz="1400" dirty="0">
                <a:solidFill>
                  <a:schemeClr val="accent5"/>
                </a:solidFill>
                <a:latin typeface="Raleway" pitchFamily="2" charset="0"/>
                <a:cs typeface="Raleway"/>
              </a:rPr>
              <a:t>Validation the IKIGAI impacts for ageing.</a:t>
            </a:r>
          </a:p>
          <a:p>
            <a:pPr algn="ctr"/>
            <a:endParaRPr lang="en-GB" sz="1400" dirty="0">
              <a:solidFill>
                <a:schemeClr val="accent5"/>
              </a:solidFill>
              <a:latin typeface="Raleway" pitchFamily="2" charset="0"/>
              <a:cs typeface="Raleway"/>
            </a:endParaRPr>
          </a:p>
          <a:p>
            <a:pPr algn="ctr"/>
            <a:r>
              <a:rPr lang="en-GB" sz="1400" dirty="0">
                <a:solidFill>
                  <a:schemeClr val="accent5"/>
                </a:solidFill>
                <a:latin typeface="Raleway" pitchFamily="2" charset="0"/>
                <a:cs typeface="Raleway"/>
              </a:rPr>
              <a:t>Experimental and mixed-methods methodology with 90 participants.</a:t>
            </a:r>
          </a:p>
          <a:p>
            <a:pPr algn="ctr"/>
            <a:endParaRPr lang="en-GB" sz="1400" dirty="0">
              <a:solidFill>
                <a:schemeClr val="accent5"/>
              </a:solidFill>
              <a:latin typeface="Raleway" pitchFamily="2" charset="0"/>
              <a:cs typeface="Raleway"/>
            </a:endParaRPr>
          </a:p>
          <a:p>
            <a:pPr algn="ctr"/>
            <a:r>
              <a:rPr lang="en-GB" sz="1400" dirty="0">
                <a:solidFill>
                  <a:schemeClr val="accent5"/>
                </a:solidFill>
                <a:latin typeface="Raleway" pitchFamily="2" charset="0"/>
                <a:cs typeface="Raleway"/>
              </a:rPr>
              <a:t>Recommendations of usability and ethics.</a:t>
            </a:r>
          </a:p>
        </p:txBody>
      </p:sp>
      <p:sp>
        <p:nvSpPr>
          <p:cNvPr id="143" name="TextBox 142">
            <a:extLst>
              <a:ext uri="{FF2B5EF4-FFF2-40B4-BE49-F238E27FC236}">
                <a16:creationId xmlns:a16="http://schemas.microsoft.com/office/drawing/2014/main" id="{074573CD-49E7-4F65-B547-F04A63DD4522}"/>
              </a:ext>
            </a:extLst>
          </p:cNvPr>
          <p:cNvSpPr txBox="1"/>
          <p:nvPr/>
        </p:nvSpPr>
        <p:spPr>
          <a:xfrm>
            <a:off x="20884617" y="7551465"/>
            <a:ext cx="2700000" cy="2431398"/>
          </a:xfrm>
          <a:prstGeom prst="rect">
            <a:avLst/>
          </a:prstGeom>
          <a:noFill/>
        </p:spPr>
        <p:txBody>
          <a:bodyPr wrap="square" lIns="182843" tIns="91422" rIns="182843" bIns="91422" rtlCol="0">
            <a:spAutoFit/>
          </a:bodyPr>
          <a:lstStyle/>
          <a:p>
            <a:pPr algn="ctr"/>
            <a:r>
              <a:rPr lang="en-GB" sz="2400" b="1" dirty="0">
                <a:solidFill>
                  <a:schemeClr val="accent6"/>
                </a:solidFill>
                <a:highlight>
                  <a:srgbClr val="FFFF00"/>
                </a:highlight>
                <a:latin typeface="Raleway" pitchFamily="2" charset="0"/>
                <a:cs typeface="Raleway"/>
              </a:rPr>
              <a:t>Sustainable</a:t>
            </a:r>
          </a:p>
          <a:p>
            <a:pPr algn="ctr"/>
            <a:r>
              <a:rPr lang="en-GB" sz="2400" b="1" dirty="0">
                <a:solidFill>
                  <a:schemeClr val="accent6"/>
                </a:solidFill>
                <a:highlight>
                  <a:srgbClr val="FFFF00"/>
                </a:highlight>
                <a:latin typeface="Raleway" pitchFamily="2" charset="0"/>
                <a:cs typeface="Raleway"/>
              </a:rPr>
              <a:t>Scaling-up</a:t>
            </a:r>
          </a:p>
          <a:p>
            <a:pPr algn="ctr"/>
            <a:endParaRPr lang="en-GB" sz="1400" b="1" dirty="0">
              <a:solidFill>
                <a:schemeClr val="accent6"/>
              </a:solidFill>
              <a:highlight>
                <a:srgbClr val="FFFF00"/>
              </a:highlight>
              <a:latin typeface="Raleway" pitchFamily="2" charset="0"/>
              <a:cs typeface="Raleway"/>
            </a:endParaRPr>
          </a:p>
          <a:p>
            <a:pPr algn="ctr"/>
            <a:r>
              <a:rPr lang="en-GB" sz="1400" dirty="0">
                <a:solidFill>
                  <a:schemeClr val="accent6"/>
                </a:solidFill>
                <a:highlight>
                  <a:srgbClr val="FFFF00"/>
                </a:highlight>
                <a:latin typeface="Raleway" pitchFamily="2" charset="0"/>
                <a:cs typeface="Raleway"/>
              </a:rPr>
              <a:t>Publishing the </a:t>
            </a:r>
            <a:r>
              <a:rPr lang="en-US" sz="1400" dirty="0">
                <a:solidFill>
                  <a:schemeClr val="accent6"/>
                </a:solidFill>
                <a:highlight>
                  <a:srgbClr val="FFFF00"/>
                </a:highlight>
                <a:latin typeface="Raleway" pitchFamily="2" charset="0"/>
                <a:cs typeface="Raleway"/>
              </a:rPr>
              <a:t>Strategic Plan for a Sustainable </a:t>
            </a:r>
            <a:r>
              <a:rPr lang="en-US" sz="1400" dirty="0" err="1">
                <a:solidFill>
                  <a:schemeClr val="accent6"/>
                </a:solidFill>
                <a:highlight>
                  <a:srgbClr val="FFFF00"/>
                </a:highlight>
                <a:latin typeface="Raleway" pitchFamily="2" charset="0"/>
                <a:cs typeface="Raleway"/>
              </a:rPr>
              <a:t>SMARTageCARE</a:t>
            </a:r>
            <a:r>
              <a:rPr lang="en-US" sz="1400" dirty="0">
                <a:solidFill>
                  <a:schemeClr val="accent6"/>
                </a:solidFill>
                <a:highlight>
                  <a:srgbClr val="FFFF00"/>
                </a:highlight>
                <a:latin typeface="Raleway" pitchFamily="2" charset="0"/>
                <a:cs typeface="Raleway"/>
              </a:rPr>
              <a:t> Ecosystem.</a:t>
            </a:r>
          </a:p>
          <a:p>
            <a:pPr algn="ctr"/>
            <a:endParaRPr lang="en-US" sz="1400" dirty="0">
              <a:solidFill>
                <a:schemeClr val="accent6"/>
              </a:solidFill>
              <a:highlight>
                <a:srgbClr val="FFFF00"/>
              </a:highlight>
              <a:latin typeface="Raleway" pitchFamily="2" charset="0"/>
              <a:cs typeface="Raleway"/>
            </a:endParaRPr>
          </a:p>
          <a:p>
            <a:pPr algn="ctr"/>
            <a:r>
              <a:rPr lang="en-US" sz="1400" dirty="0">
                <a:solidFill>
                  <a:schemeClr val="accent6"/>
                </a:solidFill>
                <a:highlight>
                  <a:srgbClr val="FFFF00"/>
                </a:highlight>
                <a:latin typeface="Raleway" pitchFamily="2" charset="0"/>
                <a:cs typeface="Raleway"/>
              </a:rPr>
              <a:t>Roadmap </a:t>
            </a:r>
            <a:endParaRPr lang="en-GB" sz="1400" dirty="0">
              <a:solidFill>
                <a:schemeClr val="accent6"/>
              </a:solidFill>
              <a:highlight>
                <a:srgbClr val="FFFF00"/>
              </a:highlight>
              <a:latin typeface="Raleway" pitchFamily="2" charset="0"/>
              <a:cs typeface="Raleway"/>
            </a:endParaRPr>
          </a:p>
        </p:txBody>
      </p:sp>
      <p:grpSp>
        <p:nvGrpSpPr>
          <p:cNvPr id="150" name="Group 149">
            <a:extLst>
              <a:ext uri="{FF2B5EF4-FFF2-40B4-BE49-F238E27FC236}">
                <a16:creationId xmlns:a16="http://schemas.microsoft.com/office/drawing/2014/main" id="{0015349F-06E5-4160-BEF1-AE46407ECFFD}"/>
              </a:ext>
            </a:extLst>
          </p:cNvPr>
          <p:cNvGrpSpPr/>
          <p:nvPr/>
        </p:nvGrpSpPr>
        <p:grpSpPr>
          <a:xfrm flipH="1">
            <a:off x="1894477" y="4648557"/>
            <a:ext cx="2141418" cy="2603970"/>
            <a:chOff x="10004425" y="2801938"/>
            <a:chExt cx="404813" cy="492126"/>
          </a:xfrm>
          <a:solidFill>
            <a:schemeClr val="accent1"/>
          </a:solidFill>
        </p:grpSpPr>
        <p:sp>
          <p:nvSpPr>
            <p:cNvPr id="151" name="Freeform 5">
              <a:extLst>
                <a:ext uri="{FF2B5EF4-FFF2-40B4-BE49-F238E27FC236}">
                  <a16:creationId xmlns:a16="http://schemas.microsoft.com/office/drawing/2014/main" id="{DFD68387-CB59-4918-A547-1D5E9CFE1E0A}"/>
                </a:ext>
              </a:extLst>
            </p:cNvPr>
            <p:cNvSpPr>
              <a:spLocks noEditPoints="1"/>
            </p:cNvSpPr>
            <p:nvPr/>
          </p:nvSpPr>
          <p:spPr bwMode="auto">
            <a:xfrm>
              <a:off x="10039350" y="2801938"/>
              <a:ext cx="323850" cy="327025"/>
            </a:xfrm>
            <a:custGeom>
              <a:avLst/>
              <a:gdLst>
                <a:gd name="T0" fmla="*/ 84 w 84"/>
                <a:gd name="T1" fmla="*/ 42 h 85"/>
                <a:gd name="T2" fmla="*/ 42 w 84"/>
                <a:gd name="T3" fmla="*/ 0 h 85"/>
                <a:gd name="T4" fmla="*/ 0 w 84"/>
                <a:gd name="T5" fmla="*/ 42 h 85"/>
                <a:gd name="T6" fmla="*/ 42 w 84"/>
                <a:gd name="T7" fmla="*/ 85 h 85"/>
                <a:gd name="T8" fmla="*/ 84 w 84"/>
                <a:gd name="T9" fmla="*/ 42 h 85"/>
                <a:gd name="T10" fmla="*/ 42 w 84"/>
                <a:gd name="T11" fmla="*/ 72 h 85"/>
                <a:gd name="T12" fmla="*/ 12 w 84"/>
                <a:gd name="T13" fmla="*/ 42 h 85"/>
                <a:gd name="T14" fmla="*/ 42 w 84"/>
                <a:gd name="T15" fmla="*/ 13 h 85"/>
                <a:gd name="T16" fmla="*/ 72 w 84"/>
                <a:gd name="T17" fmla="*/ 42 h 85"/>
                <a:gd name="T18" fmla="*/ 42 w 84"/>
                <a:gd name="T19"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84" y="42"/>
                  </a:moveTo>
                  <a:cubicBezTo>
                    <a:pt x="84" y="19"/>
                    <a:pt x="65" y="0"/>
                    <a:pt x="42" y="0"/>
                  </a:cubicBezTo>
                  <a:cubicBezTo>
                    <a:pt x="19" y="0"/>
                    <a:pt x="0" y="19"/>
                    <a:pt x="0" y="42"/>
                  </a:cubicBezTo>
                  <a:cubicBezTo>
                    <a:pt x="0" y="66"/>
                    <a:pt x="19" y="85"/>
                    <a:pt x="42" y="85"/>
                  </a:cubicBezTo>
                  <a:cubicBezTo>
                    <a:pt x="65" y="85"/>
                    <a:pt x="84" y="66"/>
                    <a:pt x="84" y="42"/>
                  </a:cubicBezTo>
                  <a:close/>
                  <a:moveTo>
                    <a:pt x="42" y="72"/>
                  </a:moveTo>
                  <a:cubicBezTo>
                    <a:pt x="26" y="72"/>
                    <a:pt x="12" y="59"/>
                    <a:pt x="12" y="42"/>
                  </a:cubicBezTo>
                  <a:cubicBezTo>
                    <a:pt x="12" y="26"/>
                    <a:pt x="26" y="13"/>
                    <a:pt x="42" y="13"/>
                  </a:cubicBezTo>
                  <a:cubicBezTo>
                    <a:pt x="58" y="13"/>
                    <a:pt x="72" y="26"/>
                    <a:pt x="72" y="42"/>
                  </a:cubicBezTo>
                  <a:cubicBezTo>
                    <a:pt x="72" y="59"/>
                    <a:pt x="58" y="72"/>
                    <a:pt x="42"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Black"/>
                <a:cs typeface="Raleway Black"/>
              </a:endParaRPr>
            </a:p>
          </p:txBody>
        </p:sp>
        <p:sp>
          <p:nvSpPr>
            <p:cNvPr id="152" name="Freeform 6">
              <a:extLst>
                <a:ext uri="{FF2B5EF4-FFF2-40B4-BE49-F238E27FC236}">
                  <a16:creationId xmlns:a16="http://schemas.microsoft.com/office/drawing/2014/main" id="{1AF927BA-C464-4A30-B051-AF4633ED10DB}"/>
                </a:ext>
              </a:extLst>
            </p:cNvPr>
            <p:cNvSpPr>
              <a:spLocks/>
            </p:cNvSpPr>
            <p:nvPr/>
          </p:nvSpPr>
          <p:spPr bwMode="auto">
            <a:xfrm>
              <a:off x="10213975" y="3097213"/>
              <a:ext cx="195263" cy="196850"/>
            </a:xfrm>
            <a:custGeom>
              <a:avLst/>
              <a:gdLst>
                <a:gd name="T0" fmla="*/ 28 w 51"/>
                <a:gd name="T1" fmla="*/ 0 h 51"/>
                <a:gd name="T2" fmla="*/ 0 w 51"/>
                <a:gd name="T3" fmla="*/ 12 h 51"/>
                <a:gd name="T4" fmla="*/ 26 w 51"/>
                <a:gd name="T5" fmla="*/ 51 h 51"/>
                <a:gd name="T6" fmla="*/ 29 w 51"/>
                <a:gd name="T7" fmla="*/ 29 h 51"/>
                <a:gd name="T8" fmla="*/ 51 w 51"/>
                <a:gd name="T9" fmla="*/ 35 h 51"/>
                <a:gd name="T10" fmla="*/ 28 w 51"/>
                <a:gd name="T11" fmla="*/ 0 h 51"/>
              </a:gdLst>
              <a:ahLst/>
              <a:cxnLst>
                <a:cxn ang="0">
                  <a:pos x="T0" y="T1"/>
                </a:cxn>
                <a:cxn ang="0">
                  <a:pos x="T2" y="T3"/>
                </a:cxn>
                <a:cxn ang="0">
                  <a:pos x="T4" y="T5"/>
                </a:cxn>
                <a:cxn ang="0">
                  <a:pos x="T6" y="T7"/>
                </a:cxn>
                <a:cxn ang="0">
                  <a:pos x="T8" y="T9"/>
                </a:cxn>
                <a:cxn ang="0">
                  <a:pos x="T10" y="T11"/>
                </a:cxn>
              </a:cxnLst>
              <a:rect l="0" t="0" r="r" b="b"/>
              <a:pathLst>
                <a:path w="51" h="51">
                  <a:moveTo>
                    <a:pt x="28" y="0"/>
                  </a:moveTo>
                  <a:cubicBezTo>
                    <a:pt x="21" y="7"/>
                    <a:pt x="11" y="11"/>
                    <a:pt x="0" y="12"/>
                  </a:cubicBezTo>
                  <a:cubicBezTo>
                    <a:pt x="26" y="51"/>
                    <a:pt x="26" y="51"/>
                    <a:pt x="26" y="51"/>
                  </a:cubicBezTo>
                  <a:cubicBezTo>
                    <a:pt x="29" y="29"/>
                    <a:pt x="29" y="29"/>
                    <a:pt x="29" y="29"/>
                  </a:cubicBezTo>
                  <a:cubicBezTo>
                    <a:pt x="51" y="35"/>
                    <a:pt x="51" y="35"/>
                    <a:pt x="51" y="35"/>
                  </a:cubicBez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3" name="Freeform 7">
              <a:extLst>
                <a:ext uri="{FF2B5EF4-FFF2-40B4-BE49-F238E27FC236}">
                  <a16:creationId xmlns:a16="http://schemas.microsoft.com/office/drawing/2014/main" id="{9811F4DF-625E-45F6-8C05-6E626C5CAE86}"/>
                </a:ext>
              </a:extLst>
            </p:cNvPr>
            <p:cNvSpPr>
              <a:spLocks/>
            </p:cNvSpPr>
            <p:nvPr/>
          </p:nvSpPr>
          <p:spPr bwMode="auto">
            <a:xfrm>
              <a:off x="10004425" y="3105151"/>
              <a:ext cx="196850" cy="188913"/>
            </a:xfrm>
            <a:custGeom>
              <a:avLst/>
              <a:gdLst>
                <a:gd name="T0" fmla="*/ 0 w 51"/>
                <a:gd name="T1" fmla="*/ 33 h 49"/>
                <a:gd name="T2" fmla="*/ 22 w 51"/>
                <a:gd name="T3" fmla="*/ 27 h 49"/>
                <a:gd name="T4" fmla="*/ 25 w 51"/>
                <a:gd name="T5" fmla="*/ 49 h 49"/>
                <a:gd name="T6" fmla="*/ 51 w 51"/>
                <a:gd name="T7" fmla="*/ 10 h 49"/>
                <a:gd name="T8" fmla="*/ 22 w 51"/>
                <a:gd name="T9" fmla="*/ 0 h 49"/>
                <a:gd name="T10" fmla="*/ 0 w 51"/>
                <a:gd name="T11" fmla="*/ 33 h 49"/>
              </a:gdLst>
              <a:ahLst/>
              <a:cxnLst>
                <a:cxn ang="0">
                  <a:pos x="T0" y="T1"/>
                </a:cxn>
                <a:cxn ang="0">
                  <a:pos x="T2" y="T3"/>
                </a:cxn>
                <a:cxn ang="0">
                  <a:pos x="T4" y="T5"/>
                </a:cxn>
                <a:cxn ang="0">
                  <a:pos x="T6" y="T7"/>
                </a:cxn>
                <a:cxn ang="0">
                  <a:pos x="T8" y="T9"/>
                </a:cxn>
                <a:cxn ang="0">
                  <a:pos x="T10" y="T11"/>
                </a:cxn>
              </a:cxnLst>
              <a:rect l="0" t="0" r="r" b="b"/>
              <a:pathLst>
                <a:path w="51" h="49">
                  <a:moveTo>
                    <a:pt x="0" y="33"/>
                  </a:moveTo>
                  <a:cubicBezTo>
                    <a:pt x="22" y="27"/>
                    <a:pt x="22" y="27"/>
                    <a:pt x="22" y="27"/>
                  </a:cubicBezTo>
                  <a:cubicBezTo>
                    <a:pt x="25" y="49"/>
                    <a:pt x="25" y="49"/>
                    <a:pt x="25" y="49"/>
                  </a:cubicBezTo>
                  <a:cubicBezTo>
                    <a:pt x="51" y="10"/>
                    <a:pt x="51" y="10"/>
                    <a:pt x="51" y="10"/>
                  </a:cubicBezTo>
                  <a:cubicBezTo>
                    <a:pt x="40" y="10"/>
                    <a:pt x="30" y="6"/>
                    <a:pt x="22" y="0"/>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4" name="Freeform 8">
              <a:extLst>
                <a:ext uri="{FF2B5EF4-FFF2-40B4-BE49-F238E27FC236}">
                  <a16:creationId xmlns:a16="http://schemas.microsoft.com/office/drawing/2014/main" id="{48AD4AAE-6382-4512-995D-707500CE64D8}"/>
                </a:ext>
              </a:extLst>
            </p:cNvPr>
            <p:cNvSpPr>
              <a:spLocks/>
            </p:cNvSpPr>
            <p:nvPr/>
          </p:nvSpPr>
          <p:spPr bwMode="auto">
            <a:xfrm>
              <a:off x="10125075" y="2886076"/>
              <a:ext cx="157163" cy="149225"/>
            </a:xfrm>
            <a:custGeom>
              <a:avLst/>
              <a:gdLst>
                <a:gd name="T0" fmla="*/ 38 w 41"/>
                <a:gd name="T1" fmla="*/ 14 h 39"/>
                <a:gd name="T2" fmla="*/ 31 w 41"/>
                <a:gd name="T3" fmla="*/ 13 h 39"/>
                <a:gd name="T4" fmla="*/ 25 w 41"/>
                <a:gd name="T5" fmla="*/ 9 h 39"/>
                <a:gd name="T6" fmla="*/ 22 w 41"/>
                <a:gd name="T7" fmla="*/ 2 h 39"/>
                <a:gd name="T8" fmla="*/ 19 w 41"/>
                <a:gd name="T9" fmla="*/ 2 h 39"/>
                <a:gd name="T10" fmla="*/ 16 w 41"/>
                <a:gd name="T11" fmla="*/ 9 h 39"/>
                <a:gd name="T12" fmla="*/ 10 w 41"/>
                <a:gd name="T13" fmla="*/ 13 h 39"/>
                <a:gd name="T14" fmla="*/ 2 w 41"/>
                <a:gd name="T15" fmla="*/ 14 h 39"/>
                <a:gd name="T16" fmla="*/ 1 w 41"/>
                <a:gd name="T17" fmla="*/ 17 h 39"/>
                <a:gd name="T18" fmla="*/ 7 w 41"/>
                <a:gd name="T19" fmla="*/ 22 h 39"/>
                <a:gd name="T20" fmla="*/ 9 w 41"/>
                <a:gd name="T21" fmla="*/ 29 h 39"/>
                <a:gd name="T22" fmla="*/ 8 w 41"/>
                <a:gd name="T23" fmla="*/ 36 h 39"/>
                <a:gd name="T24" fmla="*/ 10 w 41"/>
                <a:gd name="T25" fmla="*/ 38 h 39"/>
                <a:gd name="T26" fmla="*/ 17 w 41"/>
                <a:gd name="T27" fmla="*/ 34 h 39"/>
                <a:gd name="T28" fmla="*/ 24 w 41"/>
                <a:gd name="T29" fmla="*/ 34 h 39"/>
                <a:gd name="T30" fmla="*/ 30 w 41"/>
                <a:gd name="T31" fmla="*/ 38 h 39"/>
                <a:gd name="T32" fmla="*/ 33 w 41"/>
                <a:gd name="T33" fmla="*/ 36 h 39"/>
                <a:gd name="T34" fmla="*/ 31 w 41"/>
                <a:gd name="T35" fmla="*/ 29 h 39"/>
                <a:gd name="T36" fmla="*/ 34 w 41"/>
                <a:gd name="T37" fmla="*/ 22 h 39"/>
                <a:gd name="T38" fmla="*/ 39 w 41"/>
                <a:gd name="T39" fmla="*/ 17 h 39"/>
                <a:gd name="T40" fmla="*/ 38 w 41"/>
                <a:gd name="T4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14"/>
                  </a:moveTo>
                  <a:cubicBezTo>
                    <a:pt x="31" y="13"/>
                    <a:pt x="31" y="13"/>
                    <a:pt x="31" y="13"/>
                  </a:cubicBezTo>
                  <a:cubicBezTo>
                    <a:pt x="29" y="13"/>
                    <a:pt x="26" y="11"/>
                    <a:pt x="25" y="9"/>
                  </a:cubicBezTo>
                  <a:cubicBezTo>
                    <a:pt x="22" y="2"/>
                    <a:pt x="22" y="2"/>
                    <a:pt x="22" y="2"/>
                  </a:cubicBezTo>
                  <a:cubicBezTo>
                    <a:pt x="21" y="0"/>
                    <a:pt x="20" y="0"/>
                    <a:pt x="19" y="2"/>
                  </a:cubicBezTo>
                  <a:cubicBezTo>
                    <a:pt x="16" y="9"/>
                    <a:pt x="16" y="9"/>
                    <a:pt x="16" y="9"/>
                  </a:cubicBezTo>
                  <a:cubicBezTo>
                    <a:pt x="15" y="11"/>
                    <a:pt x="12" y="13"/>
                    <a:pt x="10" y="13"/>
                  </a:cubicBezTo>
                  <a:cubicBezTo>
                    <a:pt x="2" y="14"/>
                    <a:pt x="2" y="14"/>
                    <a:pt x="2" y="14"/>
                  </a:cubicBezTo>
                  <a:cubicBezTo>
                    <a:pt x="0" y="14"/>
                    <a:pt x="0" y="16"/>
                    <a:pt x="1" y="17"/>
                  </a:cubicBezTo>
                  <a:cubicBezTo>
                    <a:pt x="7" y="22"/>
                    <a:pt x="7" y="22"/>
                    <a:pt x="7" y="22"/>
                  </a:cubicBezTo>
                  <a:cubicBezTo>
                    <a:pt x="9" y="24"/>
                    <a:pt x="10" y="27"/>
                    <a:pt x="9" y="29"/>
                  </a:cubicBezTo>
                  <a:cubicBezTo>
                    <a:pt x="8" y="36"/>
                    <a:pt x="8" y="36"/>
                    <a:pt x="8" y="36"/>
                  </a:cubicBezTo>
                  <a:cubicBezTo>
                    <a:pt x="7" y="38"/>
                    <a:pt x="8" y="39"/>
                    <a:pt x="10" y="38"/>
                  </a:cubicBezTo>
                  <a:cubicBezTo>
                    <a:pt x="17" y="34"/>
                    <a:pt x="17" y="34"/>
                    <a:pt x="17" y="34"/>
                  </a:cubicBezTo>
                  <a:cubicBezTo>
                    <a:pt x="19" y="33"/>
                    <a:pt x="22" y="33"/>
                    <a:pt x="24" y="34"/>
                  </a:cubicBezTo>
                  <a:cubicBezTo>
                    <a:pt x="30" y="38"/>
                    <a:pt x="30" y="38"/>
                    <a:pt x="30" y="38"/>
                  </a:cubicBezTo>
                  <a:cubicBezTo>
                    <a:pt x="32" y="39"/>
                    <a:pt x="34" y="38"/>
                    <a:pt x="33" y="36"/>
                  </a:cubicBezTo>
                  <a:cubicBezTo>
                    <a:pt x="31" y="29"/>
                    <a:pt x="31" y="29"/>
                    <a:pt x="31" y="29"/>
                  </a:cubicBezTo>
                  <a:cubicBezTo>
                    <a:pt x="31" y="27"/>
                    <a:pt x="32" y="24"/>
                    <a:pt x="34" y="22"/>
                  </a:cubicBezTo>
                  <a:cubicBezTo>
                    <a:pt x="39" y="17"/>
                    <a:pt x="39" y="17"/>
                    <a:pt x="39" y="17"/>
                  </a:cubicBezTo>
                  <a:cubicBezTo>
                    <a:pt x="41" y="16"/>
                    <a:pt x="41" y="14"/>
                    <a:pt x="3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65" name="Group 164">
            <a:extLst>
              <a:ext uri="{FF2B5EF4-FFF2-40B4-BE49-F238E27FC236}">
                <a16:creationId xmlns:a16="http://schemas.microsoft.com/office/drawing/2014/main" id="{4157E8B8-53AC-4A39-AF9F-1A13AFCA02BC}"/>
              </a:ext>
            </a:extLst>
          </p:cNvPr>
          <p:cNvGrpSpPr/>
          <p:nvPr/>
        </p:nvGrpSpPr>
        <p:grpSpPr>
          <a:xfrm flipH="1">
            <a:off x="21163908" y="4648557"/>
            <a:ext cx="2141418" cy="2603970"/>
            <a:chOff x="10004425" y="2801938"/>
            <a:chExt cx="404813" cy="492126"/>
          </a:xfrm>
          <a:solidFill>
            <a:schemeClr val="accent6"/>
          </a:solidFill>
        </p:grpSpPr>
        <p:sp>
          <p:nvSpPr>
            <p:cNvPr id="166" name="Freeform 5">
              <a:extLst>
                <a:ext uri="{FF2B5EF4-FFF2-40B4-BE49-F238E27FC236}">
                  <a16:creationId xmlns:a16="http://schemas.microsoft.com/office/drawing/2014/main" id="{42F34DA2-1109-4365-8003-2EFE44E63229}"/>
                </a:ext>
              </a:extLst>
            </p:cNvPr>
            <p:cNvSpPr>
              <a:spLocks noEditPoints="1"/>
            </p:cNvSpPr>
            <p:nvPr/>
          </p:nvSpPr>
          <p:spPr bwMode="auto">
            <a:xfrm>
              <a:off x="10039350" y="2801938"/>
              <a:ext cx="323850" cy="327025"/>
            </a:xfrm>
            <a:custGeom>
              <a:avLst/>
              <a:gdLst>
                <a:gd name="T0" fmla="*/ 84 w 84"/>
                <a:gd name="T1" fmla="*/ 42 h 85"/>
                <a:gd name="T2" fmla="*/ 42 w 84"/>
                <a:gd name="T3" fmla="*/ 0 h 85"/>
                <a:gd name="T4" fmla="*/ 0 w 84"/>
                <a:gd name="T5" fmla="*/ 42 h 85"/>
                <a:gd name="T6" fmla="*/ 42 w 84"/>
                <a:gd name="T7" fmla="*/ 85 h 85"/>
                <a:gd name="T8" fmla="*/ 84 w 84"/>
                <a:gd name="T9" fmla="*/ 42 h 85"/>
                <a:gd name="T10" fmla="*/ 42 w 84"/>
                <a:gd name="T11" fmla="*/ 72 h 85"/>
                <a:gd name="T12" fmla="*/ 12 w 84"/>
                <a:gd name="T13" fmla="*/ 42 h 85"/>
                <a:gd name="T14" fmla="*/ 42 w 84"/>
                <a:gd name="T15" fmla="*/ 13 h 85"/>
                <a:gd name="T16" fmla="*/ 72 w 84"/>
                <a:gd name="T17" fmla="*/ 42 h 85"/>
                <a:gd name="T18" fmla="*/ 42 w 84"/>
                <a:gd name="T19"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84" y="42"/>
                  </a:moveTo>
                  <a:cubicBezTo>
                    <a:pt x="84" y="19"/>
                    <a:pt x="65" y="0"/>
                    <a:pt x="42" y="0"/>
                  </a:cubicBezTo>
                  <a:cubicBezTo>
                    <a:pt x="19" y="0"/>
                    <a:pt x="0" y="19"/>
                    <a:pt x="0" y="42"/>
                  </a:cubicBezTo>
                  <a:cubicBezTo>
                    <a:pt x="0" y="66"/>
                    <a:pt x="19" y="85"/>
                    <a:pt x="42" y="85"/>
                  </a:cubicBezTo>
                  <a:cubicBezTo>
                    <a:pt x="65" y="85"/>
                    <a:pt x="84" y="66"/>
                    <a:pt x="84" y="42"/>
                  </a:cubicBezTo>
                  <a:close/>
                  <a:moveTo>
                    <a:pt x="42" y="72"/>
                  </a:moveTo>
                  <a:cubicBezTo>
                    <a:pt x="26" y="72"/>
                    <a:pt x="12" y="59"/>
                    <a:pt x="12" y="42"/>
                  </a:cubicBezTo>
                  <a:cubicBezTo>
                    <a:pt x="12" y="26"/>
                    <a:pt x="26" y="13"/>
                    <a:pt x="42" y="13"/>
                  </a:cubicBezTo>
                  <a:cubicBezTo>
                    <a:pt x="58" y="13"/>
                    <a:pt x="72" y="26"/>
                    <a:pt x="72" y="42"/>
                  </a:cubicBezTo>
                  <a:cubicBezTo>
                    <a:pt x="72" y="59"/>
                    <a:pt x="58" y="72"/>
                    <a:pt x="42"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Black"/>
                <a:cs typeface="Raleway Black"/>
              </a:endParaRPr>
            </a:p>
          </p:txBody>
        </p:sp>
        <p:sp>
          <p:nvSpPr>
            <p:cNvPr id="167" name="Freeform 6">
              <a:extLst>
                <a:ext uri="{FF2B5EF4-FFF2-40B4-BE49-F238E27FC236}">
                  <a16:creationId xmlns:a16="http://schemas.microsoft.com/office/drawing/2014/main" id="{5041436F-A62F-4657-9EC9-D45C7B66F4B1}"/>
                </a:ext>
              </a:extLst>
            </p:cNvPr>
            <p:cNvSpPr>
              <a:spLocks/>
            </p:cNvSpPr>
            <p:nvPr/>
          </p:nvSpPr>
          <p:spPr bwMode="auto">
            <a:xfrm>
              <a:off x="10213975" y="3097213"/>
              <a:ext cx="195263" cy="196850"/>
            </a:xfrm>
            <a:custGeom>
              <a:avLst/>
              <a:gdLst>
                <a:gd name="T0" fmla="*/ 28 w 51"/>
                <a:gd name="T1" fmla="*/ 0 h 51"/>
                <a:gd name="T2" fmla="*/ 0 w 51"/>
                <a:gd name="T3" fmla="*/ 12 h 51"/>
                <a:gd name="T4" fmla="*/ 26 w 51"/>
                <a:gd name="T5" fmla="*/ 51 h 51"/>
                <a:gd name="T6" fmla="*/ 29 w 51"/>
                <a:gd name="T7" fmla="*/ 29 h 51"/>
                <a:gd name="T8" fmla="*/ 51 w 51"/>
                <a:gd name="T9" fmla="*/ 35 h 51"/>
                <a:gd name="T10" fmla="*/ 28 w 51"/>
                <a:gd name="T11" fmla="*/ 0 h 51"/>
              </a:gdLst>
              <a:ahLst/>
              <a:cxnLst>
                <a:cxn ang="0">
                  <a:pos x="T0" y="T1"/>
                </a:cxn>
                <a:cxn ang="0">
                  <a:pos x="T2" y="T3"/>
                </a:cxn>
                <a:cxn ang="0">
                  <a:pos x="T4" y="T5"/>
                </a:cxn>
                <a:cxn ang="0">
                  <a:pos x="T6" y="T7"/>
                </a:cxn>
                <a:cxn ang="0">
                  <a:pos x="T8" y="T9"/>
                </a:cxn>
                <a:cxn ang="0">
                  <a:pos x="T10" y="T11"/>
                </a:cxn>
              </a:cxnLst>
              <a:rect l="0" t="0" r="r" b="b"/>
              <a:pathLst>
                <a:path w="51" h="51">
                  <a:moveTo>
                    <a:pt x="28" y="0"/>
                  </a:moveTo>
                  <a:cubicBezTo>
                    <a:pt x="21" y="7"/>
                    <a:pt x="11" y="11"/>
                    <a:pt x="0" y="12"/>
                  </a:cubicBezTo>
                  <a:cubicBezTo>
                    <a:pt x="26" y="51"/>
                    <a:pt x="26" y="51"/>
                    <a:pt x="26" y="51"/>
                  </a:cubicBezTo>
                  <a:cubicBezTo>
                    <a:pt x="29" y="29"/>
                    <a:pt x="29" y="29"/>
                    <a:pt x="29" y="29"/>
                  </a:cubicBezTo>
                  <a:cubicBezTo>
                    <a:pt x="51" y="35"/>
                    <a:pt x="51" y="35"/>
                    <a:pt x="51" y="35"/>
                  </a:cubicBez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8" name="Freeform 7">
              <a:extLst>
                <a:ext uri="{FF2B5EF4-FFF2-40B4-BE49-F238E27FC236}">
                  <a16:creationId xmlns:a16="http://schemas.microsoft.com/office/drawing/2014/main" id="{5DD66DE2-E8C2-486C-BBCA-1F908883B7C4}"/>
                </a:ext>
              </a:extLst>
            </p:cNvPr>
            <p:cNvSpPr>
              <a:spLocks/>
            </p:cNvSpPr>
            <p:nvPr/>
          </p:nvSpPr>
          <p:spPr bwMode="auto">
            <a:xfrm>
              <a:off x="10004425" y="3105151"/>
              <a:ext cx="196850" cy="188913"/>
            </a:xfrm>
            <a:custGeom>
              <a:avLst/>
              <a:gdLst>
                <a:gd name="T0" fmla="*/ 0 w 51"/>
                <a:gd name="T1" fmla="*/ 33 h 49"/>
                <a:gd name="T2" fmla="*/ 22 w 51"/>
                <a:gd name="T3" fmla="*/ 27 h 49"/>
                <a:gd name="T4" fmla="*/ 25 w 51"/>
                <a:gd name="T5" fmla="*/ 49 h 49"/>
                <a:gd name="T6" fmla="*/ 51 w 51"/>
                <a:gd name="T7" fmla="*/ 10 h 49"/>
                <a:gd name="T8" fmla="*/ 22 w 51"/>
                <a:gd name="T9" fmla="*/ 0 h 49"/>
                <a:gd name="T10" fmla="*/ 0 w 51"/>
                <a:gd name="T11" fmla="*/ 33 h 49"/>
              </a:gdLst>
              <a:ahLst/>
              <a:cxnLst>
                <a:cxn ang="0">
                  <a:pos x="T0" y="T1"/>
                </a:cxn>
                <a:cxn ang="0">
                  <a:pos x="T2" y="T3"/>
                </a:cxn>
                <a:cxn ang="0">
                  <a:pos x="T4" y="T5"/>
                </a:cxn>
                <a:cxn ang="0">
                  <a:pos x="T6" y="T7"/>
                </a:cxn>
                <a:cxn ang="0">
                  <a:pos x="T8" y="T9"/>
                </a:cxn>
                <a:cxn ang="0">
                  <a:pos x="T10" y="T11"/>
                </a:cxn>
              </a:cxnLst>
              <a:rect l="0" t="0" r="r" b="b"/>
              <a:pathLst>
                <a:path w="51" h="49">
                  <a:moveTo>
                    <a:pt x="0" y="33"/>
                  </a:moveTo>
                  <a:cubicBezTo>
                    <a:pt x="22" y="27"/>
                    <a:pt x="22" y="27"/>
                    <a:pt x="22" y="27"/>
                  </a:cubicBezTo>
                  <a:cubicBezTo>
                    <a:pt x="25" y="49"/>
                    <a:pt x="25" y="49"/>
                    <a:pt x="25" y="49"/>
                  </a:cubicBezTo>
                  <a:cubicBezTo>
                    <a:pt x="51" y="10"/>
                    <a:pt x="51" y="10"/>
                    <a:pt x="51" y="10"/>
                  </a:cubicBezTo>
                  <a:cubicBezTo>
                    <a:pt x="40" y="10"/>
                    <a:pt x="30" y="6"/>
                    <a:pt x="22" y="0"/>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9" name="Freeform 8">
              <a:extLst>
                <a:ext uri="{FF2B5EF4-FFF2-40B4-BE49-F238E27FC236}">
                  <a16:creationId xmlns:a16="http://schemas.microsoft.com/office/drawing/2014/main" id="{2D961FB5-1927-4E15-BEE6-7CB3D4C31F67}"/>
                </a:ext>
              </a:extLst>
            </p:cNvPr>
            <p:cNvSpPr>
              <a:spLocks/>
            </p:cNvSpPr>
            <p:nvPr/>
          </p:nvSpPr>
          <p:spPr bwMode="auto">
            <a:xfrm>
              <a:off x="10125075" y="2886076"/>
              <a:ext cx="157163" cy="149225"/>
            </a:xfrm>
            <a:custGeom>
              <a:avLst/>
              <a:gdLst>
                <a:gd name="T0" fmla="*/ 38 w 41"/>
                <a:gd name="T1" fmla="*/ 14 h 39"/>
                <a:gd name="T2" fmla="*/ 31 w 41"/>
                <a:gd name="T3" fmla="*/ 13 h 39"/>
                <a:gd name="T4" fmla="*/ 25 w 41"/>
                <a:gd name="T5" fmla="*/ 9 h 39"/>
                <a:gd name="T6" fmla="*/ 22 w 41"/>
                <a:gd name="T7" fmla="*/ 2 h 39"/>
                <a:gd name="T8" fmla="*/ 19 w 41"/>
                <a:gd name="T9" fmla="*/ 2 h 39"/>
                <a:gd name="T10" fmla="*/ 16 w 41"/>
                <a:gd name="T11" fmla="*/ 9 h 39"/>
                <a:gd name="T12" fmla="*/ 10 w 41"/>
                <a:gd name="T13" fmla="*/ 13 h 39"/>
                <a:gd name="T14" fmla="*/ 2 w 41"/>
                <a:gd name="T15" fmla="*/ 14 h 39"/>
                <a:gd name="T16" fmla="*/ 1 w 41"/>
                <a:gd name="T17" fmla="*/ 17 h 39"/>
                <a:gd name="T18" fmla="*/ 7 w 41"/>
                <a:gd name="T19" fmla="*/ 22 h 39"/>
                <a:gd name="T20" fmla="*/ 9 w 41"/>
                <a:gd name="T21" fmla="*/ 29 h 39"/>
                <a:gd name="T22" fmla="*/ 8 w 41"/>
                <a:gd name="T23" fmla="*/ 36 h 39"/>
                <a:gd name="T24" fmla="*/ 10 w 41"/>
                <a:gd name="T25" fmla="*/ 38 h 39"/>
                <a:gd name="T26" fmla="*/ 17 w 41"/>
                <a:gd name="T27" fmla="*/ 34 h 39"/>
                <a:gd name="T28" fmla="*/ 24 w 41"/>
                <a:gd name="T29" fmla="*/ 34 h 39"/>
                <a:gd name="T30" fmla="*/ 30 w 41"/>
                <a:gd name="T31" fmla="*/ 38 h 39"/>
                <a:gd name="T32" fmla="*/ 33 w 41"/>
                <a:gd name="T33" fmla="*/ 36 h 39"/>
                <a:gd name="T34" fmla="*/ 31 w 41"/>
                <a:gd name="T35" fmla="*/ 29 h 39"/>
                <a:gd name="T36" fmla="*/ 34 w 41"/>
                <a:gd name="T37" fmla="*/ 22 h 39"/>
                <a:gd name="T38" fmla="*/ 39 w 41"/>
                <a:gd name="T39" fmla="*/ 17 h 39"/>
                <a:gd name="T40" fmla="*/ 38 w 41"/>
                <a:gd name="T4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14"/>
                  </a:moveTo>
                  <a:cubicBezTo>
                    <a:pt x="31" y="13"/>
                    <a:pt x="31" y="13"/>
                    <a:pt x="31" y="13"/>
                  </a:cubicBezTo>
                  <a:cubicBezTo>
                    <a:pt x="29" y="13"/>
                    <a:pt x="26" y="11"/>
                    <a:pt x="25" y="9"/>
                  </a:cubicBezTo>
                  <a:cubicBezTo>
                    <a:pt x="22" y="2"/>
                    <a:pt x="22" y="2"/>
                    <a:pt x="22" y="2"/>
                  </a:cubicBezTo>
                  <a:cubicBezTo>
                    <a:pt x="21" y="0"/>
                    <a:pt x="20" y="0"/>
                    <a:pt x="19" y="2"/>
                  </a:cubicBezTo>
                  <a:cubicBezTo>
                    <a:pt x="16" y="9"/>
                    <a:pt x="16" y="9"/>
                    <a:pt x="16" y="9"/>
                  </a:cubicBezTo>
                  <a:cubicBezTo>
                    <a:pt x="15" y="11"/>
                    <a:pt x="12" y="13"/>
                    <a:pt x="10" y="13"/>
                  </a:cubicBezTo>
                  <a:cubicBezTo>
                    <a:pt x="2" y="14"/>
                    <a:pt x="2" y="14"/>
                    <a:pt x="2" y="14"/>
                  </a:cubicBezTo>
                  <a:cubicBezTo>
                    <a:pt x="0" y="14"/>
                    <a:pt x="0" y="16"/>
                    <a:pt x="1" y="17"/>
                  </a:cubicBezTo>
                  <a:cubicBezTo>
                    <a:pt x="7" y="22"/>
                    <a:pt x="7" y="22"/>
                    <a:pt x="7" y="22"/>
                  </a:cubicBezTo>
                  <a:cubicBezTo>
                    <a:pt x="9" y="24"/>
                    <a:pt x="10" y="27"/>
                    <a:pt x="9" y="29"/>
                  </a:cubicBezTo>
                  <a:cubicBezTo>
                    <a:pt x="8" y="36"/>
                    <a:pt x="8" y="36"/>
                    <a:pt x="8" y="36"/>
                  </a:cubicBezTo>
                  <a:cubicBezTo>
                    <a:pt x="7" y="38"/>
                    <a:pt x="8" y="39"/>
                    <a:pt x="10" y="38"/>
                  </a:cubicBezTo>
                  <a:cubicBezTo>
                    <a:pt x="17" y="34"/>
                    <a:pt x="17" y="34"/>
                    <a:pt x="17" y="34"/>
                  </a:cubicBezTo>
                  <a:cubicBezTo>
                    <a:pt x="19" y="33"/>
                    <a:pt x="22" y="33"/>
                    <a:pt x="24" y="34"/>
                  </a:cubicBezTo>
                  <a:cubicBezTo>
                    <a:pt x="30" y="38"/>
                    <a:pt x="30" y="38"/>
                    <a:pt x="30" y="38"/>
                  </a:cubicBezTo>
                  <a:cubicBezTo>
                    <a:pt x="32" y="39"/>
                    <a:pt x="34" y="38"/>
                    <a:pt x="33" y="36"/>
                  </a:cubicBezTo>
                  <a:cubicBezTo>
                    <a:pt x="31" y="29"/>
                    <a:pt x="31" y="29"/>
                    <a:pt x="31" y="29"/>
                  </a:cubicBezTo>
                  <a:cubicBezTo>
                    <a:pt x="31" y="27"/>
                    <a:pt x="32" y="24"/>
                    <a:pt x="34" y="22"/>
                  </a:cubicBezTo>
                  <a:cubicBezTo>
                    <a:pt x="39" y="17"/>
                    <a:pt x="39" y="17"/>
                    <a:pt x="39" y="17"/>
                  </a:cubicBezTo>
                  <a:cubicBezTo>
                    <a:pt x="41" y="16"/>
                    <a:pt x="41" y="14"/>
                    <a:pt x="3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70" name="Group 169">
            <a:extLst>
              <a:ext uri="{FF2B5EF4-FFF2-40B4-BE49-F238E27FC236}">
                <a16:creationId xmlns:a16="http://schemas.microsoft.com/office/drawing/2014/main" id="{3D5EFFEC-F9AA-4C8A-8B68-1605A4D85EC1}"/>
              </a:ext>
            </a:extLst>
          </p:cNvPr>
          <p:cNvGrpSpPr/>
          <p:nvPr/>
        </p:nvGrpSpPr>
        <p:grpSpPr>
          <a:xfrm flipH="1">
            <a:off x="5824236" y="4648557"/>
            <a:ext cx="2141418" cy="2603970"/>
            <a:chOff x="10004425" y="2801938"/>
            <a:chExt cx="404813" cy="492126"/>
          </a:xfrm>
          <a:solidFill>
            <a:schemeClr val="accent2"/>
          </a:solidFill>
        </p:grpSpPr>
        <p:sp>
          <p:nvSpPr>
            <p:cNvPr id="171" name="Freeform 5">
              <a:extLst>
                <a:ext uri="{FF2B5EF4-FFF2-40B4-BE49-F238E27FC236}">
                  <a16:creationId xmlns:a16="http://schemas.microsoft.com/office/drawing/2014/main" id="{0529B174-7FA4-45E4-AFA5-F9C09F6A7B04}"/>
                </a:ext>
              </a:extLst>
            </p:cNvPr>
            <p:cNvSpPr>
              <a:spLocks noEditPoints="1"/>
            </p:cNvSpPr>
            <p:nvPr/>
          </p:nvSpPr>
          <p:spPr bwMode="auto">
            <a:xfrm>
              <a:off x="10039350" y="2801938"/>
              <a:ext cx="323850" cy="327025"/>
            </a:xfrm>
            <a:custGeom>
              <a:avLst/>
              <a:gdLst>
                <a:gd name="T0" fmla="*/ 84 w 84"/>
                <a:gd name="T1" fmla="*/ 42 h 85"/>
                <a:gd name="T2" fmla="*/ 42 w 84"/>
                <a:gd name="T3" fmla="*/ 0 h 85"/>
                <a:gd name="T4" fmla="*/ 0 w 84"/>
                <a:gd name="T5" fmla="*/ 42 h 85"/>
                <a:gd name="T6" fmla="*/ 42 w 84"/>
                <a:gd name="T7" fmla="*/ 85 h 85"/>
                <a:gd name="T8" fmla="*/ 84 w 84"/>
                <a:gd name="T9" fmla="*/ 42 h 85"/>
                <a:gd name="T10" fmla="*/ 42 w 84"/>
                <a:gd name="T11" fmla="*/ 72 h 85"/>
                <a:gd name="T12" fmla="*/ 12 w 84"/>
                <a:gd name="T13" fmla="*/ 42 h 85"/>
                <a:gd name="T14" fmla="*/ 42 w 84"/>
                <a:gd name="T15" fmla="*/ 13 h 85"/>
                <a:gd name="T16" fmla="*/ 72 w 84"/>
                <a:gd name="T17" fmla="*/ 42 h 85"/>
                <a:gd name="T18" fmla="*/ 42 w 84"/>
                <a:gd name="T19"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84" y="42"/>
                  </a:moveTo>
                  <a:cubicBezTo>
                    <a:pt x="84" y="19"/>
                    <a:pt x="65" y="0"/>
                    <a:pt x="42" y="0"/>
                  </a:cubicBezTo>
                  <a:cubicBezTo>
                    <a:pt x="19" y="0"/>
                    <a:pt x="0" y="19"/>
                    <a:pt x="0" y="42"/>
                  </a:cubicBezTo>
                  <a:cubicBezTo>
                    <a:pt x="0" y="66"/>
                    <a:pt x="19" y="85"/>
                    <a:pt x="42" y="85"/>
                  </a:cubicBezTo>
                  <a:cubicBezTo>
                    <a:pt x="65" y="85"/>
                    <a:pt x="84" y="66"/>
                    <a:pt x="84" y="42"/>
                  </a:cubicBezTo>
                  <a:close/>
                  <a:moveTo>
                    <a:pt x="42" y="72"/>
                  </a:moveTo>
                  <a:cubicBezTo>
                    <a:pt x="26" y="72"/>
                    <a:pt x="12" y="59"/>
                    <a:pt x="12" y="42"/>
                  </a:cubicBezTo>
                  <a:cubicBezTo>
                    <a:pt x="12" y="26"/>
                    <a:pt x="26" y="13"/>
                    <a:pt x="42" y="13"/>
                  </a:cubicBezTo>
                  <a:cubicBezTo>
                    <a:pt x="58" y="13"/>
                    <a:pt x="72" y="26"/>
                    <a:pt x="72" y="42"/>
                  </a:cubicBezTo>
                  <a:cubicBezTo>
                    <a:pt x="72" y="59"/>
                    <a:pt x="58" y="72"/>
                    <a:pt x="42"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Black"/>
                <a:cs typeface="Raleway Black"/>
              </a:endParaRPr>
            </a:p>
          </p:txBody>
        </p:sp>
        <p:sp>
          <p:nvSpPr>
            <p:cNvPr id="172" name="Freeform 6">
              <a:extLst>
                <a:ext uri="{FF2B5EF4-FFF2-40B4-BE49-F238E27FC236}">
                  <a16:creationId xmlns:a16="http://schemas.microsoft.com/office/drawing/2014/main" id="{77F7346E-ACA8-4B64-BCE1-6462697EDDE7}"/>
                </a:ext>
              </a:extLst>
            </p:cNvPr>
            <p:cNvSpPr>
              <a:spLocks/>
            </p:cNvSpPr>
            <p:nvPr/>
          </p:nvSpPr>
          <p:spPr bwMode="auto">
            <a:xfrm>
              <a:off x="10213975" y="3097213"/>
              <a:ext cx="195263" cy="196850"/>
            </a:xfrm>
            <a:custGeom>
              <a:avLst/>
              <a:gdLst>
                <a:gd name="T0" fmla="*/ 28 w 51"/>
                <a:gd name="T1" fmla="*/ 0 h 51"/>
                <a:gd name="T2" fmla="*/ 0 w 51"/>
                <a:gd name="T3" fmla="*/ 12 h 51"/>
                <a:gd name="T4" fmla="*/ 26 w 51"/>
                <a:gd name="T5" fmla="*/ 51 h 51"/>
                <a:gd name="T6" fmla="*/ 29 w 51"/>
                <a:gd name="T7" fmla="*/ 29 h 51"/>
                <a:gd name="T8" fmla="*/ 51 w 51"/>
                <a:gd name="T9" fmla="*/ 35 h 51"/>
                <a:gd name="T10" fmla="*/ 28 w 51"/>
                <a:gd name="T11" fmla="*/ 0 h 51"/>
              </a:gdLst>
              <a:ahLst/>
              <a:cxnLst>
                <a:cxn ang="0">
                  <a:pos x="T0" y="T1"/>
                </a:cxn>
                <a:cxn ang="0">
                  <a:pos x="T2" y="T3"/>
                </a:cxn>
                <a:cxn ang="0">
                  <a:pos x="T4" y="T5"/>
                </a:cxn>
                <a:cxn ang="0">
                  <a:pos x="T6" y="T7"/>
                </a:cxn>
                <a:cxn ang="0">
                  <a:pos x="T8" y="T9"/>
                </a:cxn>
                <a:cxn ang="0">
                  <a:pos x="T10" y="T11"/>
                </a:cxn>
              </a:cxnLst>
              <a:rect l="0" t="0" r="r" b="b"/>
              <a:pathLst>
                <a:path w="51" h="51">
                  <a:moveTo>
                    <a:pt x="28" y="0"/>
                  </a:moveTo>
                  <a:cubicBezTo>
                    <a:pt x="21" y="7"/>
                    <a:pt x="11" y="11"/>
                    <a:pt x="0" y="12"/>
                  </a:cubicBezTo>
                  <a:cubicBezTo>
                    <a:pt x="26" y="51"/>
                    <a:pt x="26" y="51"/>
                    <a:pt x="26" y="51"/>
                  </a:cubicBezTo>
                  <a:cubicBezTo>
                    <a:pt x="29" y="29"/>
                    <a:pt x="29" y="29"/>
                    <a:pt x="29" y="29"/>
                  </a:cubicBezTo>
                  <a:cubicBezTo>
                    <a:pt x="51" y="35"/>
                    <a:pt x="51" y="35"/>
                    <a:pt x="51" y="35"/>
                  </a:cubicBez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3" name="Freeform 7">
              <a:extLst>
                <a:ext uri="{FF2B5EF4-FFF2-40B4-BE49-F238E27FC236}">
                  <a16:creationId xmlns:a16="http://schemas.microsoft.com/office/drawing/2014/main" id="{72C1A4DA-42A8-4161-B18C-01A415A02708}"/>
                </a:ext>
              </a:extLst>
            </p:cNvPr>
            <p:cNvSpPr>
              <a:spLocks/>
            </p:cNvSpPr>
            <p:nvPr/>
          </p:nvSpPr>
          <p:spPr bwMode="auto">
            <a:xfrm>
              <a:off x="10004425" y="3105151"/>
              <a:ext cx="196850" cy="188913"/>
            </a:xfrm>
            <a:custGeom>
              <a:avLst/>
              <a:gdLst>
                <a:gd name="T0" fmla="*/ 0 w 51"/>
                <a:gd name="T1" fmla="*/ 33 h 49"/>
                <a:gd name="T2" fmla="*/ 22 w 51"/>
                <a:gd name="T3" fmla="*/ 27 h 49"/>
                <a:gd name="T4" fmla="*/ 25 w 51"/>
                <a:gd name="T5" fmla="*/ 49 h 49"/>
                <a:gd name="T6" fmla="*/ 51 w 51"/>
                <a:gd name="T7" fmla="*/ 10 h 49"/>
                <a:gd name="T8" fmla="*/ 22 w 51"/>
                <a:gd name="T9" fmla="*/ 0 h 49"/>
                <a:gd name="T10" fmla="*/ 0 w 51"/>
                <a:gd name="T11" fmla="*/ 33 h 49"/>
              </a:gdLst>
              <a:ahLst/>
              <a:cxnLst>
                <a:cxn ang="0">
                  <a:pos x="T0" y="T1"/>
                </a:cxn>
                <a:cxn ang="0">
                  <a:pos x="T2" y="T3"/>
                </a:cxn>
                <a:cxn ang="0">
                  <a:pos x="T4" y="T5"/>
                </a:cxn>
                <a:cxn ang="0">
                  <a:pos x="T6" y="T7"/>
                </a:cxn>
                <a:cxn ang="0">
                  <a:pos x="T8" y="T9"/>
                </a:cxn>
                <a:cxn ang="0">
                  <a:pos x="T10" y="T11"/>
                </a:cxn>
              </a:cxnLst>
              <a:rect l="0" t="0" r="r" b="b"/>
              <a:pathLst>
                <a:path w="51" h="49">
                  <a:moveTo>
                    <a:pt x="0" y="33"/>
                  </a:moveTo>
                  <a:cubicBezTo>
                    <a:pt x="22" y="27"/>
                    <a:pt x="22" y="27"/>
                    <a:pt x="22" y="27"/>
                  </a:cubicBezTo>
                  <a:cubicBezTo>
                    <a:pt x="25" y="49"/>
                    <a:pt x="25" y="49"/>
                    <a:pt x="25" y="49"/>
                  </a:cubicBezTo>
                  <a:cubicBezTo>
                    <a:pt x="51" y="10"/>
                    <a:pt x="51" y="10"/>
                    <a:pt x="51" y="10"/>
                  </a:cubicBezTo>
                  <a:cubicBezTo>
                    <a:pt x="40" y="10"/>
                    <a:pt x="30" y="6"/>
                    <a:pt x="22" y="0"/>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4" name="Freeform 8">
              <a:extLst>
                <a:ext uri="{FF2B5EF4-FFF2-40B4-BE49-F238E27FC236}">
                  <a16:creationId xmlns:a16="http://schemas.microsoft.com/office/drawing/2014/main" id="{BB975164-338A-464E-9E58-26B7A6B497EC}"/>
                </a:ext>
              </a:extLst>
            </p:cNvPr>
            <p:cNvSpPr>
              <a:spLocks/>
            </p:cNvSpPr>
            <p:nvPr/>
          </p:nvSpPr>
          <p:spPr bwMode="auto">
            <a:xfrm>
              <a:off x="10125075" y="2886076"/>
              <a:ext cx="157163" cy="149225"/>
            </a:xfrm>
            <a:custGeom>
              <a:avLst/>
              <a:gdLst>
                <a:gd name="T0" fmla="*/ 38 w 41"/>
                <a:gd name="T1" fmla="*/ 14 h 39"/>
                <a:gd name="T2" fmla="*/ 31 w 41"/>
                <a:gd name="T3" fmla="*/ 13 h 39"/>
                <a:gd name="T4" fmla="*/ 25 w 41"/>
                <a:gd name="T5" fmla="*/ 9 h 39"/>
                <a:gd name="T6" fmla="*/ 22 w 41"/>
                <a:gd name="T7" fmla="*/ 2 h 39"/>
                <a:gd name="T8" fmla="*/ 19 w 41"/>
                <a:gd name="T9" fmla="*/ 2 h 39"/>
                <a:gd name="T10" fmla="*/ 16 w 41"/>
                <a:gd name="T11" fmla="*/ 9 h 39"/>
                <a:gd name="T12" fmla="*/ 10 w 41"/>
                <a:gd name="T13" fmla="*/ 13 h 39"/>
                <a:gd name="T14" fmla="*/ 2 w 41"/>
                <a:gd name="T15" fmla="*/ 14 h 39"/>
                <a:gd name="T16" fmla="*/ 1 w 41"/>
                <a:gd name="T17" fmla="*/ 17 h 39"/>
                <a:gd name="T18" fmla="*/ 7 w 41"/>
                <a:gd name="T19" fmla="*/ 22 h 39"/>
                <a:gd name="T20" fmla="*/ 9 w 41"/>
                <a:gd name="T21" fmla="*/ 29 h 39"/>
                <a:gd name="T22" fmla="*/ 8 w 41"/>
                <a:gd name="T23" fmla="*/ 36 h 39"/>
                <a:gd name="T24" fmla="*/ 10 w 41"/>
                <a:gd name="T25" fmla="*/ 38 h 39"/>
                <a:gd name="T26" fmla="*/ 17 w 41"/>
                <a:gd name="T27" fmla="*/ 34 h 39"/>
                <a:gd name="T28" fmla="*/ 24 w 41"/>
                <a:gd name="T29" fmla="*/ 34 h 39"/>
                <a:gd name="T30" fmla="*/ 30 w 41"/>
                <a:gd name="T31" fmla="*/ 38 h 39"/>
                <a:gd name="T32" fmla="*/ 33 w 41"/>
                <a:gd name="T33" fmla="*/ 36 h 39"/>
                <a:gd name="T34" fmla="*/ 31 w 41"/>
                <a:gd name="T35" fmla="*/ 29 h 39"/>
                <a:gd name="T36" fmla="*/ 34 w 41"/>
                <a:gd name="T37" fmla="*/ 22 h 39"/>
                <a:gd name="T38" fmla="*/ 39 w 41"/>
                <a:gd name="T39" fmla="*/ 17 h 39"/>
                <a:gd name="T40" fmla="*/ 38 w 41"/>
                <a:gd name="T4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14"/>
                  </a:moveTo>
                  <a:cubicBezTo>
                    <a:pt x="31" y="13"/>
                    <a:pt x="31" y="13"/>
                    <a:pt x="31" y="13"/>
                  </a:cubicBezTo>
                  <a:cubicBezTo>
                    <a:pt x="29" y="13"/>
                    <a:pt x="26" y="11"/>
                    <a:pt x="25" y="9"/>
                  </a:cubicBezTo>
                  <a:cubicBezTo>
                    <a:pt x="22" y="2"/>
                    <a:pt x="22" y="2"/>
                    <a:pt x="22" y="2"/>
                  </a:cubicBezTo>
                  <a:cubicBezTo>
                    <a:pt x="21" y="0"/>
                    <a:pt x="20" y="0"/>
                    <a:pt x="19" y="2"/>
                  </a:cubicBezTo>
                  <a:cubicBezTo>
                    <a:pt x="16" y="9"/>
                    <a:pt x="16" y="9"/>
                    <a:pt x="16" y="9"/>
                  </a:cubicBezTo>
                  <a:cubicBezTo>
                    <a:pt x="15" y="11"/>
                    <a:pt x="12" y="13"/>
                    <a:pt x="10" y="13"/>
                  </a:cubicBezTo>
                  <a:cubicBezTo>
                    <a:pt x="2" y="14"/>
                    <a:pt x="2" y="14"/>
                    <a:pt x="2" y="14"/>
                  </a:cubicBezTo>
                  <a:cubicBezTo>
                    <a:pt x="0" y="14"/>
                    <a:pt x="0" y="16"/>
                    <a:pt x="1" y="17"/>
                  </a:cubicBezTo>
                  <a:cubicBezTo>
                    <a:pt x="7" y="22"/>
                    <a:pt x="7" y="22"/>
                    <a:pt x="7" y="22"/>
                  </a:cubicBezTo>
                  <a:cubicBezTo>
                    <a:pt x="9" y="24"/>
                    <a:pt x="10" y="27"/>
                    <a:pt x="9" y="29"/>
                  </a:cubicBezTo>
                  <a:cubicBezTo>
                    <a:pt x="8" y="36"/>
                    <a:pt x="8" y="36"/>
                    <a:pt x="8" y="36"/>
                  </a:cubicBezTo>
                  <a:cubicBezTo>
                    <a:pt x="7" y="38"/>
                    <a:pt x="8" y="39"/>
                    <a:pt x="10" y="38"/>
                  </a:cubicBezTo>
                  <a:cubicBezTo>
                    <a:pt x="17" y="34"/>
                    <a:pt x="17" y="34"/>
                    <a:pt x="17" y="34"/>
                  </a:cubicBezTo>
                  <a:cubicBezTo>
                    <a:pt x="19" y="33"/>
                    <a:pt x="22" y="33"/>
                    <a:pt x="24" y="34"/>
                  </a:cubicBezTo>
                  <a:cubicBezTo>
                    <a:pt x="30" y="38"/>
                    <a:pt x="30" y="38"/>
                    <a:pt x="30" y="38"/>
                  </a:cubicBezTo>
                  <a:cubicBezTo>
                    <a:pt x="32" y="39"/>
                    <a:pt x="34" y="38"/>
                    <a:pt x="33" y="36"/>
                  </a:cubicBezTo>
                  <a:cubicBezTo>
                    <a:pt x="31" y="29"/>
                    <a:pt x="31" y="29"/>
                    <a:pt x="31" y="29"/>
                  </a:cubicBezTo>
                  <a:cubicBezTo>
                    <a:pt x="31" y="27"/>
                    <a:pt x="32" y="24"/>
                    <a:pt x="34" y="22"/>
                  </a:cubicBezTo>
                  <a:cubicBezTo>
                    <a:pt x="39" y="17"/>
                    <a:pt x="39" y="17"/>
                    <a:pt x="39" y="17"/>
                  </a:cubicBezTo>
                  <a:cubicBezTo>
                    <a:pt x="41" y="16"/>
                    <a:pt x="41" y="14"/>
                    <a:pt x="3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75" name="Group 174">
            <a:extLst>
              <a:ext uri="{FF2B5EF4-FFF2-40B4-BE49-F238E27FC236}">
                <a16:creationId xmlns:a16="http://schemas.microsoft.com/office/drawing/2014/main" id="{43323DA4-FAA6-4C89-B9C4-C843E7F0B3C9}"/>
              </a:ext>
            </a:extLst>
          </p:cNvPr>
          <p:cNvGrpSpPr/>
          <p:nvPr/>
        </p:nvGrpSpPr>
        <p:grpSpPr>
          <a:xfrm flipH="1">
            <a:off x="9745600" y="4648557"/>
            <a:ext cx="2141418" cy="2603970"/>
            <a:chOff x="10004425" y="2801938"/>
            <a:chExt cx="404813" cy="492126"/>
          </a:xfrm>
          <a:solidFill>
            <a:schemeClr val="accent3"/>
          </a:solidFill>
        </p:grpSpPr>
        <p:sp>
          <p:nvSpPr>
            <p:cNvPr id="176" name="Freeform 5">
              <a:extLst>
                <a:ext uri="{FF2B5EF4-FFF2-40B4-BE49-F238E27FC236}">
                  <a16:creationId xmlns:a16="http://schemas.microsoft.com/office/drawing/2014/main" id="{B5C50533-DE7E-4517-B54D-BBDE477B9C72}"/>
                </a:ext>
              </a:extLst>
            </p:cNvPr>
            <p:cNvSpPr>
              <a:spLocks noEditPoints="1"/>
            </p:cNvSpPr>
            <p:nvPr/>
          </p:nvSpPr>
          <p:spPr bwMode="auto">
            <a:xfrm>
              <a:off x="10039350" y="2801938"/>
              <a:ext cx="323850" cy="327025"/>
            </a:xfrm>
            <a:custGeom>
              <a:avLst/>
              <a:gdLst>
                <a:gd name="T0" fmla="*/ 84 w 84"/>
                <a:gd name="T1" fmla="*/ 42 h 85"/>
                <a:gd name="T2" fmla="*/ 42 w 84"/>
                <a:gd name="T3" fmla="*/ 0 h 85"/>
                <a:gd name="T4" fmla="*/ 0 w 84"/>
                <a:gd name="T5" fmla="*/ 42 h 85"/>
                <a:gd name="T6" fmla="*/ 42 w 84"/>
                <a:gd name="T7" fmla="*/ 85 h 85"/>
                <a:gd name="T8" fmla="*/ 84 w 84"/>
                <a:gd name="T9" fmla="*/ 42 h 85"/>
                <a:gd name="T10" fmla="*/ 42 w 84"/>
                <a:gd name="T11" fmla="*/ 72 h 85"/>
                <a:gd name="T12" fmla="*/ 12 w 84"/>
                <a:gd name="T13" fmla="*/ 42 h 85"/>
                <a:gd name="T14" fmla="*/ 42 w 84"/>
                <a:gd name="T15" fmla="*/ 13 h 85"/>
                <a:gd name="T16" fmla="*/ 72 w 84"/>
                <a:gd name="T17" fmla="*/ 42 h 85"/>
                <a:gd name="T18" fmla="*/ 42 w 84"/>
                <a:gd name="T19"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84" y="42"/>
                  </a:moveTo>
                  <a:cubicBezTo>
                    <a:pt x="84" y="19"/>
                    <a:pt x="65" y="0"/>
                    <a:pt x="42" y="0"/>
                  </a:cubicBezTo>
                  <a:cubicBezTo>
                    <a:pt x="19" y="0"/>
                    <a:pt x="0" y="19"/>
                    <a:pt x="0" y="42"/>
                  </a:cubicBezTo>
                  <a:cubicBezTo>
                    <a:pt x="0" y="66"/>
                    <a:pt x="19" y="85"/>
                    <a:pt x="42" y="85"/>
                  </a:cubicBezTo>
                  <a:cubicBezTo>
                    <a:pt x="65" y="85"/>
                    <a:pt x="84" y="66"/>
                    <a:pt x="84" y="42"/>
                  </a:cubicBezTo>
                  <a:close/>
                  <a:moveTo>
                    <a:pt x="42" y="72"/>
                  </a:moveTo>
                  <a:cubicBezTo>
                    <a:pt x="26" y="72"/>
                    <a:pt x="12" y="59"/>
                    <a:pt x="12" y="42"/>
                  </a:cubicBezTo>
                  <a:cubicBezTo>
                    <a:pt x="12" y="26"/>
                    <a:pt x="26" y="13"/>
                    <a:pt x="42" y="13"/>
                  </a:cubicBezTo>
                  <a:cubicBezTo>
                    <a:pt x="58" y="13"/>
                    <a:pt x="72" y="26"/>
                    <a:pt x="72" y="42"/>
                  </a:cubicBezTo>
                  <a:cubicBezTo>
                    <a:pt x="72" y="59"/>
                    <a:pt x="58" y="72"/>
                    <a:pt x="42"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Black"/>
                <a:cs typeface="Raleway Black"/>
              </a:endParaRPr>
            </a:p>
          </p:txBody>
        </p:sp>
        <p:sp>
          <p:nvSpPr>
            <p:cNvPr id="177" name="Freeform 6">
              <a:extLst>
                <a:ext uri="{FF2B5EF4-FFF2-40B4-BE49-F238E27FC236}">
                  <a16:creationId xmlns:a16="http://schemas.microsoft.com/office/drawing/2014/main" id="{E5776BD2-C6F7-4F42-B9E5-16CE6F195084}"/>
                </a:ext>
              </a:extLst>
            </p:cNvPr>
            <p:cNvSpPr>
              <a:spLocks/>
            </p:cNvSpPr>
            <p:nvPr/>
          </p:nvSpPr>
          <p:spPr bwMode="auto">
            <a:xfrm>
              <a:off x="10213975" y="3097213"/>
              <a:ext cx="195263" cy="196850"/>
            </a:xfrm>
            <a:custGeom>
              <a:avLst/>
              <a:gdLst>
                <a:gd name="T0" fmla="*/ 28 w 51"/>
                <a:gd name="T1" fmla="*/ 0 h 51"/>
                <a:gd name="T2" fmla="*/ 0 w 51"/>
                <a:gd name="T3" fmla="*/ 12 h 51"/>
                <a:gd name="T4" fmla="*/ 26 w 51"/>
                <a:gd name="T5" fmla="*/ 51 h 51"/>
                <a:gd name="T6" fmla="*/ 29 w 51"/>
                <a:gd name="T7" fmla="*/ 29 h 51"/>
                <a:gd name="T8" fmla="*/ 51 w 51"/>
                <a:gd name="T9" fmla="*/ 35 h 51"/>
                <a:gd name="T10" fmla="*/ 28 w 51"/>
                <a:gd name="T11" fmla="*/ 0 h 51"/>
              </a:gdLst>
              <a:ahLst/>
              <a:cxnLst>
                <a:cxn ang="0">
                  <a:pos x="T0" y="T1"/>
                </a:cxn>
                <a:cxn ang="0">
                  <a:pos x="T2" y="T3"/>
                </a:cxn>
                <a:cxn ang="0">
                  <a:pos x="T4" y="T5"/>
                </a:cxn>
                <a:cxn ang="0">
                  <a:pos x="T6" y="T7"/>
                </a:cxn>
                <a:cxn ang="0">
                  <a:pos x="T8" y="T9"/>
                </a:cxn>
                <a:cxn ang="0">
                  <a:pos x="T10" y="T11"/>
                </a:cxn>
              </a:cxnLst>
              <a:rect l="0" t="0" r="r" b="b"/>
              <a:pathLst>
                <a:path w="51" h="51">
                  <a:moveTo>
                    <a:pt x="28" y="0"/>
                  </a:moveTo>
                  <a:cubicBezTo>
                    <a:pt x="21" y="7"/>
                    <a:pt x="11" y="11"/>
                    <a:pt x="0" y="12"/>
                  </a:cubicBezTo>
                  <a:cubicBezTo>
                    <a:pt x="26" y="51"/>
                    <a:pt x="26" y="51"/>
                    <a:pt x="26" y="51"/>
                  </a:cubicBezTo>
                  <a:cubicBezTo>
                    <a:pt x="29" y="29"/>
                    <a:pt x="29" y="29"/>
                    <a:pt x="29" y="29"/>
                  </a:cubicBezTo>
                  <a:cubicBezTo>
                    <a:pt x="51" y="35"/>
                    <a:pt x="51" y="35"/>
                    <a:pt x="51" y="35"/>
                  </a:cubicBez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8" name="Freeform 7">
              <a:extLst>
                <a:ext uri="{FF2B5EF4-FFF2-40B4-BE49-F238E27FC236}">
                  <a16:creationId xmlns:a16="http://schemas.microsoft.com/office/drawing/2014/main" id="{3B9C0CE7-7F91-4E62-B412-616D107EAFB4}"/>
                </a:ext>
              </a:extLst>
            </p:cNvPr>
            <p:cNvSpPr>
              <a:spLocks/>
            </p:cNvSpPr>
            <p:nvPr/>
          </p:nvSpPr>
          <p:spPr bwMode="auto">
            <a:xfrm>
              <a:off x="10004425" y="3105151"/>
              <a:ext cx="196850" cy="188913"/>
            </a:xfrm>
            <a:custGeom>
              <a:avLst/>
              <a:gdLst>
                <a:gd name="T0" fmla="*/ 0 w 51"/>
                <a:gd name="T1" fmla="*/ 33 h 49"/>
                <a:gd name="T2" fmla="*/ 22 w 51"/>
                <a:gd name="T3" fmla="*/ 27 h 49"/>
                <a:gd name="T4" fmla="*/ 25 w 51"/>
                <a:gd name="T5" fmla="*/ 49 h 49"/>
                <a:gd name="T6" fmla="*/ 51 w 51"/>
                <a:gd name="T7" fmla="*/ 10 h 49"/>
                <a:gd name="T8" fmla="*/ 22 w 51"/>
                <a:gd name="T9" fmla="*/ 0 h 49"/>
                <a:gd name="T10" fmla="*/ 0 w 51"/>
                <a:gd name="T11" fmla="*/ 33 h 49"/>
              </a:gdLst>
              <a:ahLst/>
              <a:cxnLst>
                <a:cxn ang="0">
                  <a:pos x="T0" y="T1"/>
                </a:cxn>
                <a:cxn ang="0">
                  <a:pos x="T2" y="T3"/>
                </a:cxn>
                <a:cxn ang="0">
                  <a:pos x="T4" y="T5"/>
                </a:cxn>
                <a:cxn ang="0">
                  <a:pos x="T6" y="T7"/>
                </a:cxn>
                <a:cxn ang="0">
                  <a:pos x="T8" y="T9"/>
                </a:cxn>
                <a:cxn ang="0">
                  <a:pos x="T10" y="T11"/>
                </a:cxn>
              </a:cxnLst>
              <a:rect l="0" t="0" r="r" b="b"/>
              <a:pathLst>
                <a:path w="51" h="49">
                  <a:moveTo>
                    <a:pt x="0" y="33"/>
                  </a:moveTo>
                  <a:cubicBezTo>
                    <a:pt x="22" y="27"/>
                    <a:pt x="22" y="27"/>
                    <a:pt x="22" y="27"/>
                  </a:cubicBezTo>
                  <a:cubicBezTo>
                    <a:pt x="25" y="49"/>
                    <a:pt x="25" y="49"/>
                    <a:pt x="25" y="49"/>
                  </a:cubicBezTo>
                  <a:cubicBezTo>
                    <a:pt x="51" y="10"/>
                    <a:pt x="51" y="10"/>
                    <a:pt x="51" y="10"/>
                  </a:cubicBezTo>
                  <a:cubicBezTo>
                    <a:pt x="40" y="10"/>
                    <a:pt x="30" y="6"/>
                    <a:pt x="22" y="0"/>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9" name="Freeform 8">
              <a:extLst>
                <a:ext uri="{FF2B5EF4-FFF2-40B4-BE49-F238E27FC236}">
                  <a16:creationId xmlns:a16="http://schemas.microsoft.com/office/drawing/2014/main" id="{FC0B7190-5539-4642-82F0-EA90C639038B}"/>
                </a:ext>
              </a:extLst>
            </p:cNvPr>
            <p:cNvSpPr>
              <a:spLocks/>
            </p:cNvSpPr>
            <p:nvPr/>
          </p:nvSpPr>
          <p:spPr bwMode="auto">
            <a:xfrm>
              <a:off x="10125075" y="2886076"/>
              <a:ext cx="157163" cy="149225"/>
            </a:xfrm>
            <a:custGeom>
              <a:avLst/>
              <a:gdLst>
                <a:gd name="T0" fmla="*/ 38 w 41"/>
                <a:gd name="T1" fmla="*/ 14 h 39"/>
                <a:gd name="T2" fmla="*/ 31 w 41"/>
                <a:gd name="T3" fmla="*/ 13 h 39"/>
                <a:gd name="T4" fmla="*/ 25 w 41"/>
                <a:gd name="T5" fmla="*/ 9 h 39"/>
                <a:gd name="T6" fmla="*/ 22 w 41"/>
                <a:gd name="T7" fmla="*/ 2 h 39"/>
                <a:gd name="T8" fmla="*/ 19 w 41"/>
                <a:gd name="T9" fmla="*/ 2 h 39"/>
                <a:gd name="T10" fmla="*/ 16 w 41"/>
                <a:gd name="T11" fmla="*/ 9 h 39"/>
                <a:gd name="T12" fmla="*/ 10 w 41"/>
                <a:gd name="T13" fmla="*/ 13 h 39"/>
                <a:gd name="T14" fmla="*/ 2 w 41"/>
                <a:gd name="T15" fmla="*/ 14 h 39"/>
                <a:gd name="T16" fmla="*/ 1 w 41"/>
                <a:gd name="T17" fmla="*/ 17 h 39"/>
                <a:gd name="T18" fmla="*/ 7 w 41"/>
                <a:gd name="T19" fmla="*/ 22 h 39"/>
                <a:gd name="T20" fmla="*/ 9 w 41"/>
                <a:gd name="T21" fmla="*/ 29 h 39"/>
                <a:gd name="T22" fmla="*/ 8 w 41"/>
                <a:gd name="T23" fmla="*/ 36 h 39"/>
                <a:gd name="T24" fmla="*/ 10 w 41"/>
                <a:gd name="T25" fmla="*/ 38 h 39"/>
                <a:gd name="T26" fmla="*/ 17 w 41"/>
                <a:gd name="T27" fmla="*/ 34 h 39"/>
                <a:gd name="T28" fmla="*/ 24 w 41"/>
                <a:gd name="T29" fmla="*/ 34 h 39"/>
                <a:gd name="T30" fmla="*/ 30 w 41"/>
                <a:gd name="T31" fmla="*/ 38 h 39"/>
                <a:gd name="T32" fmla="*/ 33 w 41"/>
                <a:gd name="T33" fmla="*/ 36 h 39"/>
                <a:gd name="T34" fmla="*/ 31 w 41"/>
                <a:gd name="T35" fmla="*/ 29 h 39"/>
                <a:gd name="T36" fmla="*/ 34 w 41"/>
                <a:gd name="T37" fmla="*/ 22 h 39"/>
                <a:gd name="T38" fmla="*/ 39 w 41"/>
                <a:gd name="T39" fmla="*/ 17 h 39"/>
                <a:gd name="T40" fmla="*/ 38 w 41"/>
                <a:gd name="T4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14"/>
                  </a:moveTo>
                  <a:cubicBezTo>
                    <a:pt x="31" y="13"/>
                    <a:pt x="31" y="13"/>
                    <a:pt x="31" y="13"/>
                  </a:cubicBezTo>
                  <a:cubicBezTo>
                    <a:pt x="29" y="13"/>
                    <a:pt x="26" y="11"/>
                    <a:pt x="25" y="9"/>
                  </a:cubicBezTo>
                  <a:cubicBezTo>
                    <a:pt x="22" y="2"/>
                    <a:pt x="22" y="2"/>
                    <a:pt x="22" y="2"/>
                  </a:cubicBezTo>
                  <a:cubicBezTo>
                    <a:pt x="21" y="0"/>
                    <a:pt x="20" y="0"/>
                    <a:pt x="19" y="2"/>
                  </a:cubicBezTo>
                  <a:cubicBezTo>
                    <a:pt x="16" y="9"/>
                    <a:pt x="16" y="9"/>
                    <a:pt x="16" y="9"/>
                  </a:cubicBezTo>
                  <a:cubicBezTo>
                    <a:pt x="15" y="11"/>
                    <a:pt x="12" y="13"/>
                    <a:pt x="10" y="13"/>
                  </a:cubicBezTo>
                  <a:cubicBezTo>
                    <a:pt x="2" y="14"/>
                    <a:pt x="2" y="14"/>
                    <a:pt x="2" y="14"/>
                  </a:cubicBezTo>
                  <a:cubicBezTo>
                    <a:pt x="0" y="14"/>
                    <a:pt x="0" y="16"/>
                    <a:pt x="1" y="17"/>
                  </a:cubicBezTo>
                  <a:cubicBezTo>
                    <a:pt x="7" y="22"/>
                    <a:pt x="7" y="22"/>
                    <a:pt x="7" y="22"/>
                  </a:cubicBezTo>
                  <a:cubicBezTo>
                    <a:pt x="9" y="24"/>
                    <a:pt x="10" y="27"/>
                    <a:pt x="9" y="29"/>
                  </a:cubicBezTo>
                  <a:cubicBezTo>
                    <a:pt x="8" y="36"/>
                    <a:pt x="8" y="36"/>
                    <a:pt x="8" y="36"/>
                  </a:cubicBezTo>
                  <a:cubicBezTo>
                    <a:pt x="7" y="38"/>
                    <a:pt x="8" y="39"/>
                    <a:pt x="10" y="38"/>
                  </a:cubicBezTo>
                  <a:cubicBezTo>
                    <a:pt x="17" y="34"/>
                    <a:pt x="17" y="34"/>
                    <a:pt x="17" y="34"/>
                  </a:cubicBezTo>
                  <a:cubicBezTo>
                    <a:pt x="19" y="33"/>
                    <a:pt x="22" y="33"/>
                    <a:pt x="24" y="34"/>
                  </a:cubicBezTo>
                  <a:cubicBezTo>
                    <a:pt x="30" y="38"/>
                    <a:pt x="30" y="38"/>
                    <a:pt x="30" y="38"/>
                  </a:cubicBezTo>
                  <a:cubicBezTo>
                    <a:pt x="32" y="39"/>
                    <a:pt x="34" y="38"/>
                    <a:pt x="33" y="36"/>
                  </a:cubicBezTo>
                  <a:cubicBezTo>
                    <a:pt x="31" y="29"/>
                    <a:pt x="31" y="29"/>
                    <a:pt x="31" y="29"/>
                  </a:cubicBezTo>
                  <a:cubicBezTo>
                    <a:pt x="31" y="27"/>
                    <a:pt x="32" y="24"/>
                    <a:pt x="34" y="22"/>
                  </a:cubicBezTo>
                  <a:cubicBezTo>
                    <a:pt x="39" y="17"/>
                    <a:pt x="39" y="17"/>
                    <a:pt x="39" y="17"/>
                  </a:cubicBezTo>
                  <a:cubicBezTo>
                    <a:pt x="41" y="16"/>
                    <a:pt x="41" y="14"/>
                    <a:pt x="3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80" name="Group 179">
            <a:extLst>
              <a:ext uri="{FF2B5EF4-FFF2-40B4-BE49-F238E27FC236}">
                <a16:creationId xmlns:a16="http://schemas.microsoft.com/office/drawing/2014/main" id="{38C73E4A-7FF1-49DC-A478-3F7916812DAF}"/>
              </a:ext>
            </a:extLst>
          </p:cNvPr>
          <p:cNvGrpSpPr/>
          <p:nvPr/>
        </p:nvGrpSpPr>
        <p:grpSpPr>
          <a:xfrm flipH="1">
            <a:off x="13312785" y="4648557"/>
            <a:ext cx="2141418" cy="2603970"/>
            <a:chOff x="10004425" y="2801938"/>
            <a:chExt cx="404813" cy="492126"/>
          </a:xfrm>
          <a:solidFill>
            <a:schemeClr val="accent4"/>
          </a:solidFill>
        </p:grpSpPr>
        <p:sp>
          <p:nvSpPr>
            <p:cNvPr id="181" name="Freeform 5">
              <a:extLst>
                <a:ext uri="{FF2B5EF4-FFF2-40B4-BE49-F238E27FC236}">
                  <a16:creationId xmlns:a16="http://schemas.microsoft.com/office/drawing/2014/main" id="{1B5CFFEA-1D4A-437A-AE1A-268E364CBEB9}"/>
                </a:ext>
              </a:extLst>
            </p:cNvPr>
            <p:cNvSpPr>
              <a:spLocks noEditPoints="1"/>
            </p:cNvSpPr>
            <p:nvPr/>
          </p:nvSpPr>
          <p:spPr bwMode="auto">
            <a:xfrm>
              <a:off x="10039350" y="2801938"/>
              <a:ext cx="323850" cy="327025"/>
            </a:xfrm>
            <a:custGeom>
              <a:avLst/>
              <a:gdLst>
                <a:gd name="T0" fmla="*/ 84 w 84"/>
                <a:gd name="T1" fmla="*/ 42 h 85"/>
                <a:gd name="T2" fmla="*/ 42 w 84"/>
                <a:gd name="T3" fmla="*/ 0 h 85"/>
                <a:gd name="T4" fmla="*/ 0 w 84"/>
                <a:gd name="T5" fmla="*/ 42 h 85"/>
                <a:gd name="T6" fmla="*/ 42 w 84"/>
                <a:gd name="T7" fmla="*/ 85 h 85"/>
                <a:gd name="T8" fmla="*/ 84 w 84"/>
                <a:gd name="T9" fmla="*/ 42 h 85"/>
                <a:gd name="T10" fmla="*/ 42 w 84"/>
                <a:gd name="T11" fmla="*/ 72 h 85"/>
                <a:gd name="T12" fmla="*/ 12 w 84"/>
                <a:gd name="T13" fmla="*/ 42 h 85"/>
                <a:gd name="T14" fmla="*/ 42 w 84"/>
                <a:gd name="T15" fmla="*/ 13 h 85"/>
                <a:gd name="T16" fmla="*/ 72 w 84"/>
                <a:gd name="T17" fmla="*/ 42 h 85"/>
                <a:gd name="T18" fmla="*/ 42 w 84"/>
                <a:gd name="T19"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84" y="42"/>
                  </a:moveTo>
                  <a:cubicBezTo>
                    <a:pt x="84" y="19"/>
                    <a:pt x="65" y="0"/>
                    <a:pt x="42" y="0"/>
                  </a:cubicBezTo>
                  <a:cubicBezTo>
                    <a:pt x="19" y="0"/>
                    <a:pt x="0" y="19"/>
                    <a:pt x="0" y="42"/>
                  </a:cubicBezTo>
                  <a:cubicBezTo>
                    <a:pt x="0" y="66"/>
                    <a:pt x="19" y="85"/>
                    <a:pt x="42" y="85"/>
                  </a:cubicBezTo>
                  <a:cubicBezTo>
                    <a:pt x="65" y="85"/>
                    <a:pt x="84" y="66"/>
                    <a:pt x="84" y="42"/>
                  </a:cubicBezTo>
                  <a:close/>
                  <a:moveTo>
                    <a:pt x="42" y="72"/>
                  </a:moveTo>
                  <a:cubicBezTo>
                    <a:pt x="26" y="72"/>
                    <a:pt x="12" y="59"/>
                    <a:pt x="12" y="42"/>
                  </a:cubicBezTo>
                  <a:cubicBezTo>
                    <a:pt x="12" y="26"/>
                    <a:pt x="26" y="13"/>
                    <a:pt x="42" y="13"/>
                  </a:cubicBezTo>
                  <a:cubicBezTo>
                    <a:pt x="58" y="13"/>
                    <a:pt x="72" y="26"/>
                    <a:pt x="72" y="42"/>
                  </a:cubicBezTo>
                  <a:cubicBezTo>
                    <a:pt x="72" y="59"/>
                    <a:pt x="58" y="72"/>
                    <a:pt x="42"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Black"/>
                <a:cs typeface="Raleway Black"/>
              </a:endParaRPr>
            </a:p>
          </p:txBody>
        </p:sp>
        <p:sp>
          <p:nvSpPr>
            <p:cNvPr id="182" name="Freeform 6">
              <a:extLst>
                <a:ext uri="{FF2B5EF4-FFF2-40B4-BE49-F238E27FC236}">
                  <a16:creationId xmlns:a16="http://schemas.microsoft.com/office/drawing/2014/main" id="{0696C830-93EA-4F65-B722-0B2365F189DF}"/>
                </a:ext>
              </a:extLst>
            </p:cNvPr>
            <p:cNvSpPr>
              <a:spLocks/>
            </p:cNvSpPr>
            <p:nvPr/>
          </p:nvSpPr>
          <p:spPr bwMode="auto">
            <a:xfrm>
              <a:off x="10213975" y="3097213"/>
              <a:ext cx="195263" cy="196850"/>
            </a:xfrm>
            <a:custGeom>
              <a:avLst/>
              <a:gdLst>
                <a:gd name="T0" fmla="*/ 28 w 51"/>
                <a:gd name="T1" fmla="*/ 0 h 51"/>
                <a:gd name="T2" fmla="*/ 0 w 51"/>
                <a:gd name="T3" fmla="*/ 12 h 51"/>
                <a:gd name="T4" fmla="*/ 26 w 51"/>
                <a:gd name="T5" fmla="*/ 51 h 51"/>
                <a:gd name="T6" fmla="*/ 29 w 51"/>
                <a:gd name="T7" fmla="*/ 29 h 51"/>
                <a:gd name="T8" fmla="*/ 51 w 51"/>
                <a:gd name="T9" fmla="*/ 35 h 51"/>
                <a:gd name="T10" fmla="*/ 28 w 51"/>
                <a:gd name="T11" fmla="*/ 0 h 51"/>
              </a:gdLst>
              <a:ahLst/>
              <a:cxnLst>
                <a:cxn ang="0">
                  <a:pos x="T0" y="T1"/>
                </a:cxn>
                <a:cxn ang="0">
                  <a:pos x="T2" y="T3"/>
                </a:cxn>
                <a:cxn ang="0">
                  <a:pos x="T4" y="T5"/>
                </a:cxn>
                <a:cxn ang="0">
                  <a:pos x="T6" y="T7"/>
                </a:cxn>
                <a:cxn ang="0">
                  <a:pos x="T8" y="T9"/>
                </a:cxn>
                <a:cxn ang="0">
                  <a:pos x="T10" y="T11"/>
                </a:cxn>
              </a:cxnLst>
              <a:rect l="0" t="0" r="r" b="b"/>
              <a:pathLst>
                <a:path w="51" h="51">
                  <a:moveTo>
                    <a:pt x="28" y="0"/>
                  </a:moveTo>
                  <a:cubicBezTo>
                    <a:pt x="21" y="7"/>
                    <a:pt x="11" y="11"/>
                    <a:pt x="0" y="12"/>
                  </a:cubicBezTo>
                  <a:cubicBezTo>
                    <a:pt x="26" y="51"/>
                    <a:pt x="26" y="51"/>
                    <a:pt x="26" y="51"/>
                  </a:cubicBezTo>
                  <a:cubicBezTo>
                    <a:pt x="29" y="29"/>
                    <a:pt x="29" y="29"/>
                    <a:pt x="29" y="29"/>
                  </a:cubicBezTo>
                  <a:cubicBezTo>
                    <a:pt x="51" y="35"/>
                    <a:pt x="51" y="35"/>
                    <a:pt x="51" y="35"/>
                  </a:cubicBez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3" name="Freeform 7">
              <a:extLst>
                <a:ext uri="{FF2B5EF4-FFF2-40B4-BE49-F238E27FC236}">
                  <a16:creationId xmlns:a16="http://schemas.microsoft.com/office/drawing/2014/main" id="{2F87D019-B370-4B71-BAEE-12801A953D60}"/>
                </a:ext>
              </a:extLst>
            </p:cNvPr>
            <p:cNvSpPr>
              <a:spLocks/>
            </p:cNvSpPr>
            <p:nvPr/>
          </p:nvSpPr>
          <p:spPr bwMode="auto">
            <a:xfrm>
              <a:off x="10004425" y="3105151"/>
              <a:ext cx="196850" cy="188913"/>
            </a:xfrm>
            <a:custGeom>
              <a:avLst/>
              <a:gdLst>
                <a:gd name="T0" fmla="*/ 0 w 51"/>
                <a:gd name="T1" fmla="*/ 33 h 49"/>
                <a:gd name="T2" fmla="*/ 22 w 51"/>
                <a:gd name="T3" fmla="*/ 27 h 49"/>
                <a:gd name="T4" fmla="*/ 25 w 51"/>
                <a:gd name="T5" fmla="*/ 49 h 49"/>
                <a:gd name="T6" fmla="*/ 51 w 51"/>
                <a:gd name="T7" fmla="*/ 10 h 49"/>
                <a:gd name="T8" fmla="*/ 22 w 51"/>
                <a:gd name="T9" fmla="*/ 0 h 49"/>
                <a:gd name="T10" fmla="*/ 0 w 51"/>
                <a:gd name="T11" fmla="*/ 33 h 49"/>
              </a:gdLst>
              <a:ahLst/>
              <a:cxnLst>
                <a:cxn ang="0">
                  <a:pos x="T0" y="T1"/>
                </a:cxn>
                <a:cxn ang="0">
                  <a:pos x="T2" y="T3"/>
                </a:cxn>
                <a:cxn ang="0">
                  <a:pos x="T4" y="T5"/>
                </a:cxn>
                <a:cxn ang="0">
                  <a:pos x="T6" y="T7"/>
                </a:cxn>
                <a:cxn ang="0">
                  <a:pos x="T8" y="T9"/>
                </a:cxn>
                <a:cxn ang="0">
                  <a:pos x="T10" y="T11"/>
                </a:cxn>
              </a:cxnLst>
              <a:rect l="0" t="0" r="r" b="b"/>
              <a:pathLst>
                <a:path w="51" h="49">
                  <a:moveTo>
                    <a:pt x="0" y="33"/>
                  </a:moveTo>
                  <a:cubicBezTo>
                    <a:pt x="22" y="27"/>
                    <a:pt x="22" y="27"/>
                    <a:pt x="22" y="27"/>
                  </a:cubicBezTo>
                  <a:cubicBezTo>
                    <a:pt x="25" y="49"/>
                    <a:pt x="25" y="49"/>
                    <a:pt x="25" y="49"/>
                  </a:cubicBezTo>
                  <a:cubicBezTo>
                    <a:pt x="51" y="10"/>
                    <a:pt x="51" y="10"/>
                    <a:pt x="51" y="10"/>
                  </a:cubicBezTo>
                  <a:cubicBezTo>
                    <a:pt x="40" y="10"/>
                    <a:pt x="30" y="6"/>
                    <a:pt x="22" y="0"/>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4" name="Freeform 8">
              <a:extLst>
                <a:ext uri="{FF2B5EF4-FFF2-40B4-BE49-F238E27FC236}">
                  <a16:creationId xmlns:a16="http://schemas.microsoft.com/office/drawing/2014/main" id="{39346D94-0EF4-40ED-ACCD-862D67F503FA}"/>
                </a:ext>
              </a:extLst>
            </p:cNvPr>
            <p:cNvSpPr>
              <a:spLocks/>
            </p:cNvSpPr>
            <p:nvPr/>
          </p:nvSpPr>
          <p:spPr bwMode="auto">
            <a:xfrm>
              <a:off x="10125075" y="2886076"/>
              <a:ext cx="157163" cy="149225"/>
            </a:xfrm>
            <a:custGeom>
              <a:avLst/>
              <a:gdLst>
                <a:gd name="T0" fmla="*/ 38 w 41"/>
                <a:gd name="T1" fmla="*/ 14 h 39"/>
                <a:gd name="T2" fmla="*/ 31 w 41"/>
                <a:gd name="T3" fmla="*/ 13 h 39"/>
                <a:gd name="T4" fmla="*/ 25 w 41"/>
                <a:gd name="T5" fmla="*/ 9 h 39"/>
                <a:gd name="T6" fmla="*/ 22 w 41"/>
                <a:gd name="T7" fmla="*/ 2 h 39"/>
                <a:gd name="T8" fmla="*/ 19 w 41"/>
                <a:gd name="T9" fmla="*/ 2 h 39"/>
                <a:gd name="T10" fmla="*/ 16 w 41"/>
                <a:gd name="T11" fmla="*/ 9 h 39"/>
                <a:gd name="T12" fmla="*/ 10 w 41"/>
                <a:gd name="T13" fmla="*/ 13 h 39"/>
                <a:gd name="T14" fmla="*/ 2 w 41"/>
                <a:gd name="T15" fmla="*/ 14 h 39"/>
                <a:gd name="T16" fmla="*/ 1 w 41"/>
                <a:gd name="T17" fmla="*/ 17 h 39"/>
                <a:gd name="T18" fmla="*/ 7 w 41"/>
                <a:gd name="T19" fmla="*/ 22 h 39"/>
                <a:gd name="T20" fmla="*/ 9 w 41"/>
                <a:gd name="T21" fmla="*/ 29 h 39"/>
                <a:gd name="T22" fmla="*/ 8 w 41"/>
                <a:gd name="T23" fmla="*/ 36 h 39"/>
                <a:gd name="T24" fmla="*/ 10 w 41"/>
                <a:gd name="T25" fmla="*/ 38 h 39"/>
                <a:gd name="T26" fmla="*/ 17 w 41"/>
                <a:gd name="T27" fmla="*/ 34 h 39"/>
                <a:gd name="T28" fmla="*/ 24 w 41"/>
                <a:gd name="T29" fmla="*/ 34 h 39"/>
                <a:gd name="T30" fmla="*/ 30 w 41"/>
                <a:gd name="T31" fmla="*/ 38 h 39"/>
                <a:gd name="T32" fmla="*/ 33 w 41"/>
                <a:gd name="T33" fmla="*/ 36 h 39"/>
                <a:gd name="T34" fmla="*/ 31 w 41"/>
                <a:gd name="T35" fmla="*/ 29 h 39"/>
                <a:gd name="T36" fmla="*/ 34 w 41"/>
                <a:gd name="T37" fmla="*/ 22 h 39"/>
                <a:gd name="T38" fmla="*/ 39 w 41"/>
                <a:gd name="T39" fmla="*/ 17 h 39"/>
                <a:gd name="T40" fmla="*/ 38 w 41"/>
                <a:gd name="T4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14"/>
                  </a:moveTo>
                  <a:cubicBezTo>
                    <a:pt x="31" y="13"/>
                    <a:pt x="31" y="13"/>
                    <a:pt x="31" y="13"/>
                  </a:cubicBezTo>
                  <a:cubicBezTo>
                    <a:pt x="29" y="13"/>
                    <a:pt x="26" y="11"/>
                    <a:pt x="25" y="9"/>
                  </a:cubicBezTo>
                  <a:cubicBezTo>
                    <a:pt x="22" y="2"/>
                    <a:pt x="22" y="2"/>
                    <a:pt x="22" y="2"/>
                  </a:cubicBezTo>
                  <a:cubicBezTo>
                    <a:pt x="21" y="0"/>
                    <a:pt x="20" y="0"/>
                    <a:pt x="19" y="2"/>
                  </a:cubicBezTo>
                  <a:cubicBezTo>
                    <a:pt x="16" y="9"/>
                    <a:pt x="16" y="9"/>
                    <a:pt x="16" y="9"/>
                  </a:cubicBezTo>
                  <a:cubicBezTo>
                    <a:pt x="15" y="11"/>
                    <a:pt x="12" y="13"/>
                    <a:pt x="10" y="13"/>
                  </a:cubicBezTo>
                  <a:cubicBezTo>
                    <a:pt x="2" y="14"/>
                    <a:pt x="2" y="14"/>
                    <a:pt x="2" y="14"/>
                  </a:cubicBezTo>
                  <a:cubicBezTo>
                    <a:pt x="0" y="14"/>
                    <a:pt x="0" y="16"/>
                    <a:pt x="1" y="17"/>
                  </a:cubicBezTo>
                  <a:cubicBezTo>
                    <a:pt x="7" y="22"/>
                    <a:pt x="7" y="22"/>
                    <a:pt x="7" y="22"/>
                  </a:cubicBezTo>
                  <a:cubicBezTo>
                    <a:pt x="9" y="24"/>
                    <a:pt x="10" y="27"/>
                    <a:pt x="9" y="29"/>
                  </a:cubicBezTo>
                  <a:cubicBezTo>
                    <a:pt x="8" y="36"/>
                    <a:pt x="8" y="36"/>
                    <a:pt x="8" y="36"/>
                  </a:cubicBezTo>
                  <a:cubicBezTo>
                    <a:pt x="7" y="38"/>
                    <a:pt x="8" y="39"/>
                    <a:pt x="10" y="38"/>
                  </a:cubicBezTo>
                  <a:cubicBezTo>
                    <a:pt x="17" y="34"/>
                    <a:pt x="17" y="34"/>
                    <a:pt x="17" y="34"/>
                  </a:cubicBezTo>
                  <a:cubicBezTo>
                    <a:pt x="19" y="33"/>
                    <a:pt x="22" y="33"/>
                    <a:pt x="24" y="34"/>
                  </a:cubicBezTo>
                  <a:cubicBezTo>
                    <a:pt x="30" y="38"/>
                    <a:pt x="30" y="38"/>
                    <a:pt x="30" y="38"/>
                  </a:cubicBezTo>
                  <a:cubicBezTo>
                    <a:pt x="32" y="39"/>
                    <a:pt x="34" y="38"/>
                    <a:pt x="33" y="36"/>
                  </a:cubicBezTo>
                  <a:cubicBezTo>
                    <a:pt x="31" y="29"/>
                    <a:pt x="31" y="29"/>
                    <a:pt x="31" y="29"/>
                  </a:cubicBezTo>
                  <a:cubicBezTo>
                    <a:pt x="31" y="27"/>
                    <a:pt x="32" y="24"/>
                    <a:pt x="34" y="22"/>
                  </a:cubicBezTo>
                  <a:cubicBezTo>
                    <a:pt x="39" y="17"/>
                    <a:pt x="39" y="17"/>
                    <a:pt x="39" y="17"/>
                  </a:cubicBezTo>
                  <a:cubicBezTo>
                    <a:pt x="41" y="16"/>
                    <a:pt x="41" y="14"/>
                    <a:pt x="3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85" name="Group 184">
            <a:extLst>
              <a:ext uri="{FF2B5EF4-FFF2-40B4-BE49-F238E27FC236}">
                <a16:creationId xmlns:a16="http://schemas.microsoft.com/office/drawing/2014/main" id="{4106C311-77A0-4D14-BB3B-F81D3DE56991}"/>
              </a:ext>
            </a:extLst>
          </p:cNvPr>
          <p:cNvGrpSpPr/>
          <p:nvPr/>
        </p:nvGrpSpPr>
        <p:grpSpPr>
          <a:xfrm flipH="1">
            <a:off x="17234641" y="4648557"/>
            <a:ext cx="2141418" cy="2603970"/>
            <a:chOff x="10004425" y="2801938"/>
            <a:chExt cx="404813" cy="492126"/>
          </a:xfrm>
          <a:solidFill>
            <a:schemeClr val="accent5"/>
          </a:solidFill>
        </p:grpSpPr>
        <p:sp>
          <p:nvSpPr>
            <p:cNvPr id="186" name="Freeform 5">
              <a:extLst>
                <a:ext uri="{FF2B5EF4-FFF2-40B4-BE49-F238E27FC236}">
                  <a16:creationId xmlns:a16="http://schemas.microsoft.com/office/drawing/2014/main" id="{4F348988-C1B3-45AB-A916-9B41DF7ED066}"/>
                </a:ext>
              </a:extLst>
            </p:cNvPr>
            <p:cNvSpPr>
              <a:spLocks noEditPoints="1"/>
            </p:cNvSpPr>
            <p:nvPr/>
          </p:nvSpPr>
          <p:spPr bwMode="auto">
            <a:xfrm>
              <a:off x="10039350" y="2801938"/>
              <a:ext cx="323850" cy="327025"/>
            </a:xfrm>
            <a:custGeom>
              <a:avLst/>
              <a:gdLst>
                <a:gd name="T0" fmla="*/ 84 w 84"/>
                <a:gd name="T1" fmla="*/ 42 h 85"/>
                <a:gd name="T2" fmla="*/ 42 w 84"/>
                <a:gd name="T3" fmla="*/ 0 h 85"/>
                <a:gd name="T4" fmla="*/ 0 w 84"/>
                <a:gd name="T5" fmla="*/ 42 h 85"/>
                <a:gd name="T6" fmla="*/ 42 w 84"/>
                <a:gd name="T7" fmla="*/ 85 h 85"/>
                <a:gd name="T8" fmla="*/ 84 w 84"/>
                <a:gd name="T9" fmla="*/ 42 h 85"/>
                <a:gd name="T10" fmla="*/ 42 w 84"/>
                <a:gd name="T11" fmla="*/ 72 h 85"/>
                <a:gd name="T12" fmla="*/ 12 w 84"/>
                <a:gd name="T13" fmla="*/ 42 h 85"/>
                <a:gd name="T14" fmla="*/ 42 w 84"/>
                <a:gd name="T15" fmla="*/ 13 h 85"/>
                <a:gd name="T16" fmla="*/ 72 w 84"/>
                <a:gd name="T17" fmla="*/ 42 h 85"/>
                <a:gd name="T18" fmla="*/ 42 w 84"/>
                <a:gd name="T19"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84" y="42"/>
                  </a:moveTo>
                  <a:cubicBezTo>
                    <a:pt x="84" y="19"/>
                    <a:pt x="65" y="0"/>
                    <a:pt x="42" y="0"/>
                  </a:cubicBezTo>
                  <a:cubicBezTo>
                    <a:pt x="19" y="0"/>
                    <a:pt x="0" y="19"/>
                    <a:pt x="0" y="42"/>
                  </a:cubicBezTo>
                  <a:cubicBezTo>
                    <a:pt x="0" y="66"/>
                    <a:pt x="19" y="85"/>
                    <a:pt x="42" y="85"/>
                  </a:cubicBezTo>
                  <a:cubicBezTo>
                    <a:pt x="65" y="85"/>
                    <a:pt x="84" y="66"/>
                    <a:pt x="84" y="42"/>
                  </a:cubicBezTo>
                  <a:close/>
                  <a:moveTo>
                    <a:pt x="42" y="72"/>
                  </a:moveTo>
                  <a:cubicBezTo>
                    <a:pt x="26" y="72"/>
                    <a:pt x="12" y="59"/>
                    <a:pt x="12" y="42"/>
                  </a:cubicBezTo>
                  <a:cubicBezTo>
                    <a:pt x="12" y="26"/>
                    <a:pt x="26" y="13"/>
                    <a:pt x="42" y="13"/>
                  </a:cubicBezTo>
                  <a:cubicBezTo>
                    <a:pt x="58" y="13"/>
                    <a:pt x="72" y="26"/>
                    <a:pt x="72" y="42"/>
                  </a:cubicBezTo>
                  <a:cubicBezTo>
                    <a:pt x="72" y="59"/>
                    <a:pt x="58" y="72"/>
                    <a:pt x="42"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Raleway Black"/>
                <a:cs typeface="Raleway Black"/>
              </a:endParaRPr>
            </a:p>
          </p:txBody>
        </p:sp>
        <p:sp>
          <p:nvSpPr>
            <p:cNvPr id="187" name="Freeform 6">
              <a:extLst>
                <a:ext uri="{FF2B5EF4-FFF2-40B4-BE49-F238E27FC236}">
                  <a16:creationId xmlns:a16="http://schemas.microsoft.com/office/drawing/2014/main" id="{CFD82CEF-E5A0-41EB-8E84-1D7810A7C89A}"/>
                </a:ext>
              </a:extLst>
            </p:cNvPr>
            <p:cNvSpPr>
              <a:spLocks/>
            </p:cNvSpPr>
            <p:nvPr/>
          </p:nvSpPr>
          <p:spPr bwMode="auto">
            <a:xfrm>
              <a:off x="10213975" y="3097213"/>
              <a:ext cx="195263" cy="196850"/>
            </a:xfrm>
            <a:custGeom>
              <a:avLst/>
              <a:gdLst>
                <a:gd name="T0" fmla="*/ 28 w 51"/>
                <a:gd name="T1" fmla="*/ 0 h 51"/>
                <a:gd name="T2" fmla="*/ 0 w 51"/>
                <a:gd name="T3" fmla="*/ 12 h 51"/>
                <a:gd name="T4" fmla="*/ 26 w 51"/>
                <a:gd name="T5" fmla="*/ 51 h 51"/>
                <a:gd name="T6" fmla="*/ 29 w 51"/>
                <a:gd name="T7" fmla="*/ 29 h 51"/>
                <a:gd name="T8" fmla="*/ 51 w 51"/>
                <a:gd name="T9" fmla="*/ 35 h 51"/>
                <a:gd name="T10" fmla="*/ 28 w 51"/>
                <a:gd name="T11" fmla="*/ 0 h 51"/>
              </a:gdLst>
              <a:ahLst/>
              <a:cxnLst>
                <a:cxn ang="0">
                  <a:pos x="T0" y="T1"/>
                </a:cxn>
                <a:cxn ang="0">
                  <a:pos x="T2" y="T3"/>
                </a:cxn>
                <a:cxn ang="0">
                  <a:pos x="T4" y="T5"/>
                </a:cxn>
                <a:cxn ang="0">
                  <a:pos x="T6" y="T7"/>
                </a:cxn>
                <a:cxn ang="0">
                  <a:pos x="T8" y="T9"/>
                </a:cxn>
                <a:cxn ang="0">
                  <a:pos x="T10" y="T11"/>
                </a:cxn>
              </a:cxnLst>
              <a:rect l="0" t="0" r="r" b="b"/>
              <a:pathLst>
                <a:path w="51" h="51">
                  <a:moveTo>
                    <a:pt x="28" y="0"/>
                  </a:moveTo>
                  <a:cubicBezTo>
                    <a:pt x="21" y="7"/>
                    <a:pt x="11" y="11"/>
                    <a:pt x="0" y="12"/>
                  </a:cubicBezTo>
                  <a:cubicBezTo>
                    <a:pt x="26" y="51"/>
                    <a:pt x="26" y="51"/>
                    <a:pt x="26" y="51"/>
                  </a:cubicBezTo>
                  <a:cubicBezTo>
                    <a:pt x="29" y="29"/>
                    <a:pt x="29" y="29"/>
                    <a:pt x="29" y="29"/>
                  </a:cubicBezTo>
                  <a:cubicBezTo>
                    <a:pt x="51" y="35"/>
                    <a:pt x="51" y="35"/>
                    <a:pt x="51" y="35"/>
                  </a:cubicBez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8" name="Freeform 7">
              <a:extLst>
                <a:ext uri="{FF2B5EF4-FFF2-40B4-BE49-F238E27FC236}">
                  <a16:creationId xmlns:a16="http://schemas.microsoft.com/office/drawing/2014/main" id="{E6C8FAA9-69F3-4251-90CA-67FC81062831}"/>
                </a:ext>
              </a:extLst>
            </p:cNvPr>
            <p:cNvSpPr>
              <a:spLocks/>
            </p:cNvSpPr>
            <p:nvPr/>
          </p:nvSpPr>
          <p:spPr bwMode="auto">
            <a:xfrm>
              <a:off x="10004425" y="3105151"/>
              <a:ext cx="196850" cy="188913"/>
            </a:xfrm>
            <a:custGeom>
              <a:avLst/>
              <a:gdLst>
                <a:gd name="T0" fmla="*/ 0 w 51"/>
                <a:gd name="T1" fmla="*/ 33 h 49"/>
                <a:gd name="T2" fmla="*/ 22 w 51"/>
                <a:gd name="T3" fmla="*/ 27 h 49"/>
                <a:gd name="T4" fmla="*/ 25 w 51"/>
                <a:gd name="T5" fmla="*/ 49 h 49"/>
                <a:gd name="T6" fmla="*/ 51 w 51"/>
                <a:gd name="T7" fmla="*/ 10 h 49"/>
                <a:gd name="T8" fmla="*/ 22 w 51"/>
                <a:gd name="T9" fmla="*/ 0 h 49"/>
                <a:gd name="T10" fmla="*/ 0 w 51"/>
                <a:gd name="T11" fmla="*/ 33 h 49"/>
              </a:gdLst>
              <a:ahLst/>
              <a:cxnLst>
                <a:cxn ang="0">
                  <a:pos x="T0" y="T1"/>
                </a:cxn>
                <a:cxn ang="0">
                  <a:pos x="T2" y="T3"/>
                </a:cxn>
                <a:cxn ang="0">
                  <a:pos x="T4" y="T5"/>
                </a:cxn>
                <a:cxn ang="0">
                  <a:pos x="T6" y="T7"/>
                </a:cxn>
                <a:cxn ang="0">
                  <a:pos x="T8" y="T9"/>
                </a:cxn>
                <a:cxn ang="0">
                  <a:pos x="T10" y="T11"/>
                </a:cxn>
              </a:cxnLst>
              <a:rect l="0" t="0" r="r" b="b"/>
              <a:pathLst>
                <a:path w="51" h="49">
                  <a:moveTo>
                    <a:pt x="0" y="33"/>
                  </a:moveTo>
                  <a:cubicBezTo>
                    <a:pt x="22" y="27"/>
                    <a:pt x="22" y="27"/>
                    <a:pt x="22" y="27"/>
                  </a:cubicBezTo>
                  <a:cubicBezTo>
                    <a:pt x="25" y="49"/>
                    <a:pt x="25" y="49"/>
                    <a:pt x="25" y="49"/>
                  </a:cubicBezTo>
                  <a:cubicBezTo>
                    <a:pt x="51" y="10"/>
                    <a:pt x="51" y="10"/>
                    <a:pt x="51" y="10"/>
                  </a:cubicBezTo>
                  <a:cubicBezTo>
                    <a:pt x="40" y="10"/>
                    <a:pt x="30" y="6"/>
                    <a:pt x="22" y="0"/>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9" name="Freeform 8">
              <a:extLst>
                <a:ext uri="{FF2B5EF4-FFF2-40B4-BE49-F238E27FC236}">
                  <a16:creationId xmlns:a16="http://schemas.microsoft.com/office/drawing/2014/main" id="{650E250C-E7B8-404E-AB2A-52D04B4254CF}"/>
                </a:ext>
              </a:extLst>
            </p:cNvPr>
            <p:cNvSpPr>
              <a:spLocks/>
            </p:cNvSpPr>
            <p:nvPr/>
          </p:nvSpPr>
          <p:spPr bwMode="auto">
            <a:xfrm>
              <a:off x="10125075" y="2886076"/>
              <a:ext cx="157163" cy="149225"/>
            </a:xfrm>
            <a:custGeom>
              <a:avLst/>
              <a:gdLst>
                <a:gd name="T0" fmla="*/ 38 w 41"/>
                <a:gd name="T1" fmla="*/ 14 h 39"/>
                <a:gd name="T2" fmla="*/ 31 w 41"/>
                <a:gd name="T3" fmla="*/ 13 h 39"/>
                <a:gd name="T4" fmla="*/ 25 w 41"/>
                <a:gd name="T5" fmla="*/ 9 h 39"/>
                <a:gd name="T6" fmla="*/ 22 w 41"/>
                <a:gd name="T7" fmla="*/ 2 h 39"/>
                <a:gd name="T8" fmla="*/ 19 w 41"/>
                <a:gd name="T9" fmla="*/ 2 h 39"/>
                <a:gd name="T10" fmla="*/ 16 w 41"/>
                <a:gd name="T11" fmla="*/ 9 h 39"/>
                <a:gd name="T12" fmla="*/ 10 w 41"/>
                <a:gd name="T13" fmla="*/ 13 h 39"/>
                <a:gd name="T14" fmla="*/ 2 w 41"/>
                <a:gd name="T15" fmla="*/ 14 h 39"/>
                <a:gd name="T16" fmla="*/ 1 w 41"/>
                <a:gd name="T17" fmla="*/ 17 h 39"/>
                <a:gd name="T18" fmla="*/ 7 w 41"/>
                <a:gd name="T19" fmla="*/ 22 h 39"/>
                <a:gd name="T20" fmla="*/ 9 w 41"/>
                <a:gd name="T21" fmla="*/ 29 h 39"/>
                <a:gd name="T22" fmla="*/ 8 w 41"/>
                <a:gd name="T23" fmla="*/ 36 h 39"/>
                <a:gd name="T24" fmla="*/ 10 w 41"/>
                <a:gd name="T25" fmla="*/ 38 h 39"/>
                <a:gd name="T26" fmla="*/ 17 w 41"/>
                <a:gd name="T27" fmla="*/ 34 h 39"/>
                <a:gd name="T28" fmla="*/ 24 w 41"/>
                <a:gd name="T29" fmla="*/ 34 h 39"/>
                <a:gd name="T30" fmla="*/ 30 w 41"/>
                <a:gd name="T31" fmla="*/ 38 h 39"/>
                <a:gd name="T32" fmla="*/ 33 w 41"/>
                <a:gd name="T33" fmla="*/ 36 h 39"/>
                <a:gd name="T34" fmla="*/ 31 w 41"/>
                <a:gd name="T35" fmla="*/ 29 h 39"/>
                <a:gd name="T36" fmla="*/ 34 w 41"/>
                <a:gd name="T37" fmla="*/ 22 h 39"/>
                <a:gd name="T38" fmla="*/ 39 w 41"/>
                <a:gd name="T39" fmla="*/ 17 h 39"/>
                <a:gd name="T40" fmla="*/ 38 w 41"/>
                <a:gd name="T4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14"/>
                  </a:moveTo>
                  <a:cubicBezTo>
                    <a:pt x="31" y="13"/>
                    <a:pt x="31" y="13"/>
                    <a:pt x="31" y="13"/>
                  </a:cubicBezTo>
                  <a:cubicBezTo>
                    <a:pt x="29" y="13"/>
                    <a:pt x="26" y="11"/>
                    <a:pt x="25" y="9"/>
                  </a:cubicBezTo>
                  <a:cubicBezTo>
                    <a:pt x="22" y="2"/>
                    <a:pt x="22" y="2"/>
                    <a:pt x="22" y="2"/>
                  </a:cubicBezTo>
                  <a:cubicBezTo>
                    <a:pt x="21" y="0"/>
                    <a:pt x="20" y="0"/>
                    <a:pt x="19" y="2"/>
                  </a:cubicBezTo>
                  <a:cubicBezTo>
                    <a:pt x="16" y="9"/>
                    <a:pt x="16" y="9"/>
                    <a:pt x="16" y="9"/>
                  </a:cubicBezTo>
                  <a:cubicBezTo>
                    <a:pt x="15" y="11"/>
                    <a:pt x="12" y="13"/>
                    <a:pt x="10" y="13"/>
                  </a:cubicBezTo>
                  <a:cubicBezTo>
                    <a:pt x="2" y="14"/>
                    <a:pt x="2" y="14"/>
                    <a:pt x="2" y="14"/>
                  </a:cubicBezTo>
                  <a:cubicBezTo>
                    <a:pt x="0" y="14"/>
                    <a:pt x="0" y="16"/>
                    <a:pt x="1" y="17"/>
                  </a:cubicBezTo>
                  <a:cubicBezTo>
                    <a:pt x="7" y="22"/>
                    <a:pt x="7" y="22"/>
                    <a:pt x="7" y="22"/>
                  </a:cubicBezTo>
                  <a:cubicBezTo>
                    <a:pt x="9" y="24"/>
                    <a:pt x="10" y="27"/>
                    <a:pt x="9" y="29"/>
                  </a:cubicBezTo>
                  <a:cubicBezTo>
                    <a:pt x="8" y="36"/>
                    <a:pt x="8" y="36"/>
                    <a:pt x="8" y="36"/>
                  </a:cubicBezTo>
                  <a:cubicBezTo>
                    <a:pt x="7" y="38"/>
                    <a:pt x="8" y="39"/>
                    <a:pt x="10" y="38"/>
                  </a:cubicBezTo>
                  <a:cubicBezTo>
                    <a:pt x="17" y="34"/>
                    <a:pt x="17" y="34"/>
                    <a:pt x="17" y="34"/>
                  </a:cubicBezTo>
                  <a:cubicBezTo>
                    <a:pt x="19" y="33"/>
                    <a:pt x="22" y="33"/>
                    <a:pt x="24" y="34"/>
                  </a:cubicBezTo>
                  <a:cubicBezTo>
                    <a:pt x="30" y="38"/>
                    <a:pt x="30" y="38"/>
                    <a:pt x="30" y="38"/>
                  </a:cubicBezTo>
                  <a:cubicBezTo>
                    <a:pt x="32" y="39"/>
                    <a:pt x="34" y="38"/>
                    <a:pt x="33" y="36"/>
                  </a:cubicBezTo>
                  <a:cubicBezTo>
                    <a:pt x="31" y="29"/>
                    <a:pt x="31" y="29"/>
                    <a:pt x="31" y="29"/>
                  </a:cubicBezTo>
                  <a:cubicBezTo>
                    <a:pt x="31" y="27"/>
                    <a:pt x="32" y="24"/>
                    <a:pt x="34" y="22"/>
                  </a:cubicBezTo>
                  <a:cubicBezTo>
                    <a:pt x="39" y="17"/>
                    <a:pt x="39" y="17"/>
                    <a:pt x="39" y="17"/>
                  </a:cubicBezTo>
                  <a:cubicBezTo>
                    <a:pt x="41" y="16"/>
                    <a:pt x="41" y="14"/>
                    <a:pt x="3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840804231"/>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p:cNvSpPr txBox="1"/>
          <p:nvPr/>
        </p:nvSpPr>
        <p:spPr>
          <a:xfrm>
            <a:off x="1615185" y="595215"/>
            <a:ext cx="10573639" cy="1015663"/>
          </a:xfrm>
          <a:prstGeom prst="rect">
            <a:avLst/>
          </a:prstGeom>
          <a:noFill/>
        </p:spPr>
        <p:txBody>
          <a:bodyPr wrap="square" rtlCol="0">
            <a:spAutoFit/>
          </a:bodyPr>
          <a:lstStyle/>
          <a:p>
            <a:r>
              <a:rPr lang="en-GB" sz="6000" b="1" dirty="0">
                <a:solidFill>
                  <a:schemeClr val="tx2"/>
                </a:solidFill>
                <a:latin typeface="Raleway" pitchFamily="2" charset="0"/>
                <a:cs typeface="Raleway"/>
              </a:rPr>
              <a:t>Impacts </a:t>
            </a:r>
            <a:r>
              <a:rPr lang="en-GB" sz="6000" dirty="0">
                <a:solidFill>
                  <a:schemeClr val="tx2"/>
                </a:solidFill>
                <a:latin typeface="Raleway" pitchFamily="2" charset="0"/>
                <a:cs typeface="Raleway"/>
              </a:rPr>
              <a:t>-</a:t>
            </a:r>
            <a:r>
              <a:rPr lang="en-GB" sz="6000" b="1" dirty="0">
                <a:solidFill>
                  <a:schemeClr val="tx2"/>
                </a:solidFill>
                <a:latin typeface="Raleway" pitchFamily="2" charset="0"/>
                <a:cs typeface="Raleway"/>
              </a:rPr>
              <a:t> </a:t>
            </a:r>
            <a:r>
              <a:rPr lang="en-GB" sz="6000" dirty="0">
                <a:solidFill>
                  <a:schemeClr val="tx2"/>
                </a:solidFill>
                <a:latin typeface="Raleway" pitchFamily="2" charset="0"/>
                <a:cs typeface="Raleway"/>
              </a:rPr>
              <a:t>Deliverables</a:t>
            </a:r>
          </a:p>
        </p:txBody>
      </p:sp>
      <p:grpSp>
        <p:nvGrpSpPr>
          <p:cNvPr id="98" name="Group 97"/>
          <p:cNvGrpSpPr/>
          <p:nvPr/>
        </p:nvGrpSpPr>
        <p:grpSpPr>
          <a:xfrm>
            <a:off x="1730736" y="1783761"/>
            <a:ext cx="2738812" cy="73150"/>
            <a:chOff x="1775295" y="2028842"/>
            <a:chExt cx="3631535" cy="45719"/>
          </a:xfrm>
        </p:grpSpPr>
        <p:sp>
          <p:nvSpPr>
            <p:cNvPr id="99" name="Rectangle 98"/>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00" name="Rectangle 99"/>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01" name="Rectangle 100"/>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02" name="Rectangle 101"/>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03" name="Rectangle 102"/>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04" name="Rectangle 103"/>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grpSp>
      <p:graphicFrame>
        <p:nvGraphicFramePr>
          <p:cNvPr id="48" name="Table 47">
            <a:extLst>
              <a:ext uri="{FF2B5EF4-FFF2-40B4-BE49-F238E27FC236}">
                <a16:creationId xmlns:a16="http://schemas.microsoft.com/office/drawing/2014/main" id="{7D4563A8-48EA-4D4B-BC4E-F994CB1D1ABA}"/>
              </a:ext>
            </a:extLst>
          </p:cNvPr>
          <p:cNvGraphicFramePr>
            <a:graphicFrameLocks noGrp="1"/>
          </p:cNvGraphicFramePr>
          <p:nvPr>
            <p:extLst>
              <p:ext uri="{D42A27DB-BD31-4B8C-83A1-F6EECF244321}">
                <p14:modId xmlns:p14="http://schemas.microsoft.com/office/powerpoint/2010/main" val="2574354503"/>
              </p:ext>
            </p:extLst>
          </p:nvPr>
        </p:nvGraphicFramePr>
        <p:xfrm>
          <a:off x="1730735" y="4185415"/>
          <a:ext cx="22067730" cy="9241141"/>
        </p:xfrm>
        <a:graphic>
          <a:graphicData uri="http://schemas.openxmlformats.org/drawingml/2006/table">
            <a:tbl>
              <a:tblPr firstRow="1" bandRow="1">
                <a:tableStyleId>{5C22544A-7EE6-4342-B048-85BDC9FD1C3A}</a:tableStyleId>
              </a:tblPr>
              <a:tblGrid>
                <a:gridCol w="1126765">
                  <a:extLst>
                    <a:ext uri="{9D8B030D-6E8A-4147-A177-3AD203B41FA5}">
                      <a16:colId xmlns:a16="http://schemas.microsoft.com/office/drawing/2014/main" val="3318033356"/>
                    </a:ext>
                  </a:extLst>
                </a:gridCol>
                <a:gridCol w="552450">
                  <a:extLst>
                    <a:ext uri="{9D8B030D-6E8A-4147-A177-3AD203B41FA5}">
                      <a16:colId xmlns:a16="http://schemas.microsoft.com/office/drawing/2014/main" val="2356974"/>
                    </a:ext>
                  </a:extLst>
                </a:gridCol>
                <a:gridCol w="4077703">
                  <a:extLst>
                    <a:ext uri="{9D8B030D-6E8A-4147-A177-3AD203B41FA5}">
                      <a16:colId xmlns:a16="http://schemas.microsoft.com/office/drawing/2014/main" val="1577836774"/>
                    </a:ext>
                  </a:extLst>
                </a:gridCol>
                <a:gridCol w="4077703">
                  <a:extLst>
                    <a:ext uri="{9D8B030D-6E8A-4147-A177-3AD203B41FA5}">
                      <a16:colId xmlns:a16="http://schemas.microsoft.com/office/drawing/2014/main" val="2080755122"/>
                    </a:ext>
                  </a:extLst>
                </a:gridCol>
                <a:gridCol w="4077703">
                  <a:extLst>
                    <a:ext uri="{9D8B030D-6E8A-4147-A177-3AD203B41FA5}">
                      <a16:colId xmlns:a16="http://schemas.microsoft.com/office/drawing/2014/main" val="633855766"/>
                    </a:ext>
                  </a:extLst>
                </a:gridCol>
                <a:gridCol w="4077703">
                  <a:extLst>
                    <a:ext uri="{9D8B030D-6E8A-4147-A177-3AD203B41FA5}">
                      <a16:colId xmlns:a16="http://schemas.microsoft.com/office/drawing/2014/main" val="1865442841"/>
                    </a:ext>
                  </a:extLst>
                </a:gridCol>
                <a:gridCol w="4077703">
                  <a:extLst>
                    <a:ext uri="{9D8B030D-6E8A-4147-A177-3AD203B41FA5}">
                      <a16:colId xmlns:a16="http://schemas.microsoft.com/office/drawing/2014/main" val="3850434441"/>
                    </a:ext>
                  </a:extLst>
                </a:gridCol>
              </a:tblGrid>
              <a:tr h="373724">
                <a:tc>
                  <a:txBody>
                    <a:bodyPr/>
                    <a:lstStyle/>
                    <a:p>
                      <a:pPr algn="ctr">
                        <a:spcBef>
                          <a:spcPts val="300"/>
                        </a:spcBef>
                        <a:spcAft>
                          <a:spcPts val="300"/>
                        </a:spcAft>
                      </a:pPr>
                      <a:r>
                        <a:rPr lang="en-GB" sz="1400" b="1" noProof="0" dirty="0">
                          <a:solidFill>
                            <a:srgbClr val="000000"/>
                          </a:solidFill>
                          <a:latin typeface="Raleway" pitchFamily="2" charset="0"/>
                        </a:rPr>
                        <a:t>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400" noProof="0" dirty="0">
                          <a:solidFill>
                            <a:srgbClr val="000000"/>
                          </a:solidFill>
                          <a:latin typeface="Raleway" pitchFamily="2" charset="0"/>
                        </a:rPr>
                        <a:t>NR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400" noProof="0" dirty="0">
                          <a:solidFill>
                            <a:srgbClr val="000000"/>
                          </a:solidFill>
                          <a:latin typeface="Raleway" pitchFamily="2" charset="0"/>
                        </a:rPr>
                        <a:t>WP1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400" noProof="0" dirty="0">
                          <a:solidFill>
                            <a:srgbClr val="000000"/>
                          </a:solidFill>
                          <a:latin typeface="Raleway" pitchFamily="2" charset="0"/>
                        </a:rPr>
                        <a:t>WP2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400" noProof="0" dirty="0">
                          <a:solidFill>
                            <a:srgbClr val="000000"/>
                          </a:solidFill>
                          <a:latin typeface="Raleway" pitchFamily="2" charset="0"/>
                        </a:rPr>
                        <a:t>WP3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400" noProof="0" dirty="0">
                          <a:solidFill>
                            <a:srgbClr val="000000"/>
                          </a:solidFill>
                          <a:latin typeface="Raleway" pitchFamily="2" charset="0"/>
                        </a:rPr>
                        <a:t>WP4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400" noProof="0" dirty="0">
                          <a:solidFill>
                            <a:srgbClr val="000000"/>
                          </a:solidFill>
                          <a:latin typeface="Raleway" pitchFamily="2" charset="0"/>
                        </a:rPr>
                        <a:t>WP5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0309032"/>
                  </a:ext>
                </a:extLst>
              </a:tr>
              <a:tr h="305773">
                <a:tc>
                  <a:txBody>
                    <a:bodyPr/>
                    <a:lstStyle/>
                    <a:p>
                      <a:pPr algn="ctr">
                        <a:spcBef>
                          <a:spcPts val="300"/>
                        </a:spcBef>
                        <a:spcAft>
                          <a:spcPts val="300"/>
                        </a:spcAft>
                      </a:pPr>
                      <a:r>
                        <a:rPr lang="en-GB" sz="1300" b="0" noProof="0" dirty="0">
                          <a:solidFill>
                            <a:srgbClr val="000000"/>
                          </a:solidFill>
                          <a:latin typeface="Raleway" pitchFamily="2" charset="0"/>
                        </a:rPr>
                        <a:t>31 DEC 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Bef>
                          <a:spcPts val="300"/>
                        </a:spcBef>
                        <a:spcAft>
                          <a:spcPts val="300"/>
                        </a:spcAft>
                      </a:pPr>
                      <a:r>
                        <a:rPr lang="en-GB" sz="1300" noProof="0" dirty="0">
                          <a:solidFill>
                            <a:srgbClr val="000000"/>
                          </a:solidFill>
                          <a:latin typeface="Raleway" pitchFamily="2"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r>
                        <a:rPr lang="en-GB" sz="1300" noProof="0" dirty="0">
                          <a:solidFill>
                            <a:srgbClr val="000000"/>
                          </a:solidFill>
                          <a:latin typeface="Raleway" pitchFamily="2" charset="0"/>
                        </a:rPr>
                        <a:t>D1. Handbook of the Project (eBook)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60353390"/>
                  </a:ext>
                </a:extLst>
              </a:tr>
              <a:tr h="305773">
                <a:tc>
                  <a:txBody>
                    <a:bodyPr/>
                    <a:lstStyle/>
                    <a:p>
                      <a:pPr marL="0" marR="0" lvl="0" indent="0" algn="ctr" defTabSz="1828434" rtl="0" eaLnBrk="1" fontAlgn="auto" latinLnBrk="0" hangingPunct="1">
                        <a:lnSpc>
                          <a:spcPct val="100000"/>
                        </a:lnSpc>
                        <a:spcBef>
                          <a:spcPts val="300"/>
                        </a:spcBef>
                        <a:spcAft>
                          <a:spcPts val="300"/>
                        </a:spcAft>
                        <a:buClrTx/>
                        <a:buSzTx/>
                        <a:buFontTx/>
                        <a:buNone/>
                        <a:tabLst/>
                        <a:defRPr/>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300" noProof="0" dirty="0">
                          <a:solidFill>
                            <a:srgbClr val="000000"/>
                          </a:solidFill>
                          <a:latin typeface="Raleway" pitchFamily="2"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r>
                        <a:rPr lang="en-GB" sz="1300" noProof="0" dirty="0">
                          <a:solidFill>
                            <a:srgbClr val="000000"/>
                          </a:solidFill>
                          <a:latin typeface="Raleway" pitchFamily="2" charset="0"/>
                        </a:rPr>
                        <a:t>D2. Technical/Financial/Satisfaction Report - V1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1828434" rtl="0" eaLnBrk="1" fontAlgn="auto" latinLnBrk="0" hangingPunct="1">
                        <a:lnSpc>
                          <a:spcPct val="100000"/>
                        </a:lnSpc>
                        <a:spcBef>
                          <a:spcPts val="300"/>
                        </a:spcBef>
                        <a:spcAft>
                          <a:spcPts val="300"/>
                        </a:spcAft>
                        <a:buClrTx/>
                        <a:buSzTx/>
                        <a:buFontTx/>
                        <a:buNone/>
                        <a:tabLst/>
                        <a:defRPr/>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1828434" rtl="0" eaLnBrk="1" fontAlgn="auto" latinLnBrk="0" hangingPunct="1">
                        <a:lnSpc>
                          <a:spcPct val="100000"/>
                        </a:lnSpc>
                        <a:spcBef>
                          <a:spcPts val="300"/>
                        </a:spcBef>
                        <a:spcAft>
                          <a:spcPts val="300"/>
                        </a:spcAft>
                        <a:buClrTx/>
                        <a:buSzTx/>
                        <a:buFontTx/>
                        <a:buNone/>
                        <a:tabLst/>
                        <a:defRPr/>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1828434" rtl="0" eaLnBrk="1" fontAlgn="auto" latinLnBrk="0" hangingPunct="1">
                        <a:lnSpc>
                          <a:spcPct val="100000"/>
                        </a:lnSpc>
                        <a:spcBef>
                          <a:spcPts val="300"/>
                        </a:spcBef>
                        <a:spcAft>
                          <a:spcPts val="300"/>
                        </a:spcAft>
                        <a:buClrTx/>
                        <a:buSzTx/>
                        <a:buFontTx/>
                        <a:buNone/>
                        <a:tabLst/>
                        <a:defRPr/>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1828434" rtl="0" eaLnBrk="1" fontAlgn="auto" latinLnBrk="0" hangingPunct="1">
                        <a:lnSpc>
                          <a:spcPct val="100000"/>
                        </a:lnSpc>
                        <a:spcBef>
                          <a:spcPts val="300"/>
                        </a:spcBef>
                        <a:spcAft>
                          <a:spcPts val="300"/>
                        </a:spcAft>
                        <a:buClrTx/>
                        <a:buSzTx/>
                        <a:buFontTx/>
                        <a:buNone/>
                        <a:tabLst/>
                        <a:defRPr/>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6416411"/>
                  </a:ext>
                </a:extLst>
              </a:tr>
              <a:tr h="305773">
                <a:tc>
                  <a:txBody>
                    <a:bodyPr/>
                    <a:lstStyle/>
                    <a:p>
                      <a:pPr marL="0" marR="0" lvl="0" indent="0" algn="ctr" defTabSz="1828434" rtl="0" eaLnBrk="1" fontAlgn="auto" latinLnBrk="0" hangingPunct="1">
                        <a:lnSpc>
                          <a:spcPct val="100000"/>
                        </a:lnSpc>
                        <a:spcBef>
                          <a:spcPts val="300"/>
                        </a:spcBef>
                        <a:spcAft>
                          <a:spcPts val="300"/>
                        </a:spcAft>
                        <a:buClrTx/>
                        <a:buSzTx/>
                        <a:buFontTx/>
                        <a:buNone/>
                        <a:tabLst/>
                        <a:defRPr/>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Bef>
                          <a:spcPts val="300"/>
                        </a:spcBef>
                        <a:spcAft>
                          <a:spcPts val="300"/>
                        </a:spcAft>
                      </a:pPr>
                      <a:r>
                        <a:rPr lang="en-GB" sz="1300" noProof="0" dirty="0">
                          <a:solidFill>
                            <a:srgbClr val="000000"/>
                          </a:solidFill>
                          <a:latin typeface="Raleway" pitchFamily="2"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r>
                        <a:rPr lang="en-GB" sz="1300" noProof="0" dirty="0">
                          <a:solidFill>
                            <a:srgbClr val="000000"/>
                          </a:solidFill>
                          <a:latin typeface="Raleway" pitchFamily="2" charset="0"/>
                        </a:rPr>
                        <a:t>D3. Technical/Financial/Satisfaction Report - V2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just" defTabSz="1828434" rtl="0" eaLnBrk="1" fontAlgn="auto" latinLnBrk="0" hangingPunct="1">
                        <a:lnSpc>
                          <a:spcPct val="100000"/>
                        </a:lnSpc>
                        <a:spcBef>
                          <a:spcPts val="300"/>
                        </a:spcBef>
                        <a:spcAft>
                          <a:spcPts val="300"/>
                        </a:spcAft>
                        <a:buClrTx/>
                        <a:buSzTx/>
                        <a:buFontTx/>
                        <a:buNone/>
                        <a:tabLst/>
                        <a:defRPr/>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just" defTabSz="1828434" rtl="0" eaLnBrk="1" fontAlgn="auto" latinLnBrk="0" hangingPunct="1">
                        <a:lnSpc>
                          <a:spcPct val="100000"/>
                        </a:lnSpc>
                        <a:spcBef>
                          <a:spcPts val="300"/>
                        </a:spcBef>
                        <a:spcAft>
                          <a:spcPts val="300"/>
                        </a:spcAft>
                        <a:buClrTx/>
                        <a:buSzTx/>
                        <a:buFontTx/>
                        <a:buNone/>
                        <a:tabLst/>
                        <a:defRPr/>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just" defTabSz="1828434" rtl="0" eaLnBrk="1" fontAlgn="auto" latinLnBrk="0" hangingPunct="1">
                        <a:lnSpc>
                          <a:spcPct val="100000"/>
                        </a:lnSpc>
                        <a:spcBef>
                          <a:spcPts val="300"/>
                        </a:spcBef>
                        <a:spcAft>
                          <a:spcPts val="300"/>
                        </a:spcAft>
                        <a:buClrTx/>
                        <a:buSzTx/>
                        <a:buFontTx/>
                        <a:buNone/>
                        <a:tabLst/>
                        <a:defRPr/>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just" defTabSz="1828434" rtl="0" eaLnBrk="1" fontAlgn="auto" latinLnBrk="0" hangingPunct="1">
                        <a:lnSpc>
                          <a:spcPct val="100000"/>
                        </a:lnSpc>
                        <a:spcBef>
                          <a:spcPts val="300"/>
                        </a:spcBef>
                        <a:spcAft>
                          <a:spcPts val="300"/>
                        </a:spcAft>
                        <a:buClrTx/>
                        <a:buSzTx/>
                        <a:buFontTx/>
                        <a:buNone/>
                        <a:tabLst/>
                        <a:defRPr/>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52686195"/>
                  </a:ext>
                </a:extLst>
              </a:tr>
              <a:tr h="305773">
                <a:tc>
                  <a:txBody>
                    <a:bodyPr/>
                    <a:lstStyle/>
                    <a:p>
                      <a:pPr marL="0" marR="0" lvl="0" indent="0" algn="ctr" defTabSz="1828434" rtl="0" eaLnBrk="1" fontAlgn="auto" latinLnBrk="0" hangingPunct="1">
                        <a:lnSpc>
                          <a:spcPct val="100000"/>
                        </a:lnSpc>
                        <a:spcBef>
                          <a:spcPts val="300"/>
                        </a:spcBef>
                        <a:spcAft>
                          <a:spcPts val="300"/>
                        </a:spcAft>
                        <a:buClrTx/>
                        <a:buSzTx/>
                        <a:buFontTx/>
                        <a:buNone/>
                        <a:tabLst/>
                        <a:defRPr/>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300" noProof="0" dirty="0">
                          <a:solidFill>
                            <a:srgbClr val="000000"/>
                          </a:solidFill>
                          <a:latin typeface="Raleway" pitchFamily="2"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1828434" rtl="0" eaLnBrk="1" fontAlgn="auto" latinLnBrk="0" hangingPunct="1">
                        <a:lnSpc>
                          <a:spcPct val="100000"/>
                        </a:lnSpc>
                        <a:spcBef>
                          <a:spcPts val="300"/>
                        </a:spcBef>
                        <a:spcAft>
                          <a:spcPts val="300"/>
                        </a:spcAft>
                        <a:buClrTx/>
                        <a:buSzTx/>
                        <a:buFontTx/>
                        <a:buNone/>
                        <a:tabLst/>
                        <a:defRPr/>
                      </a:pPr>
                      <a:r>
                        <a:rPr lang="en-GB" sz="1300" noProof="0" dirty="0">
                          <a:solidFill>
                            <a:srgbClr val="000000"/>
                          </a:solidFill>
                          <a:latin typeface="Raleway" pitchFamily="2" charset="0"/>
                        </a:rPr>
                        <a:t>D4. Technical/Financial/Satisfaction Report - V3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5191019"/>
                  </a:ext>
                </a:extLst>
              </a:tr>
              <a:tr h="305773">
                <a:tc>
                  <a:txBody>
                    <a:bodyPr/>
                    <a:lstStyle/>
                    <a:p>
                      <a:pPr algn="ctr">
                        <a:spcBef>
                          <a:spcPts val="300"/>
                        </a:spcBef>
                        <a:spcAft>
                          <a:spcPts val="300"/>
                        </a:spcAft>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Bef>
                          <a:spcPts val="300"/>
                        </a:spcBef>
                        <a:spcAft>
                          <a:spcPts val="300"/>
                        </a:spcAft>
                      </a:pPr>
                      <a:r>
                        <a:rPr lang="en-GB" sz="1300" noProof="0" dirty="0">
                          <a:solidFill>
                            <a:srgbClr val="000000"/>
                          </a:solidFill>
                          <a:latin typeface="Raleway" pitchFamily="2"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just" defTabSz="1828434" rtl="0" eaLnBrk="1" fontAlgn="auto" latinLnBrk="0" hangingPunct="1">
                        <a:lnSpc>
                          <a:spcPct val="100000"/>
                        </a:lnSpc>
                        <a:spcBef>
                          <a:spcPts val="300"/>
                        </a:spcBef>
                        <a:spcAft>
                          <a:spcPts val="300"/>
                        </a:spcAft>
                        <a:buClrTx/>
                        <a:buSzTx/>
                        <a:buFontTx/>
                        <a:buNone/>
                        <a:tabLst/>
                        <a:defRPr/>
                      </a:pPr>
                      <a:r>
                        <a:rPr lang="en-GB" sz="1300" noProof="0" dirty="0">
                          <a:solidFill>
                            <a:srgbClr val="000000"/>
                          </a:solidFill>
                          <a:latin typeface="Raleway" pitchFamily="2" charset="0"/>
                        </a:rPr>
                        <a:t>D5. Technical/Financial/Satisfaction Report - V4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18512961"/>
                  </a:ext>
                </a:extLst>
              </a:tr>
              <a:tr h="305773">
                <a:tc>
                  <a:txBody>
                    <a:bodyPr/>
                    <a:lstStyle/>
                    <a:p>
                      <a:pPr marL="0" marR="0" lvl="0" indent="0" algn="ctr" defTabSz="1828434" rtl="0" eaLnBrk="1" fontAlgn="auto" latinLnBrk="0" hangingPunct="1">
                        <a:lnSpc>
                          <a:spcPct val="100000"/>
                        </a:lnSpc>
                        <a:spcBef>
                          <a:spcPts val="300"/>
                        </a:spcBef>
                        <a:spcAft>
                          <a:spcPts val="300"/>
                        </a:spcAft>
                        <a:buClrTx/>
                        <a:buSzTx/>
                        <a:buFontTx/>
                        <a:buNone/>
                        <a:tabLst/>
                        <a:defRPr/>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300" noProof="0" dirty="0">
                          <a:solidFill>
                            <a:srgbClr val="000000"/>
                          </a:solidFill>
                          <a:latin typeface="Raleway" pitchFamily="2"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1828434" rtl="0" eaLnBrk="1" fontAlgn="auto" latinLnBrk="0" hangingPunct="1">
                        <a:lnSpc>
                          <a:spcPct val="100000"/>
                        </a:lnSpc>
                        <a:spcBef>
                          <a:spcPts val="300"/>
                        </a:spcBef>
                        <a:spcAft>
                          <a:spcPts val="300"/>
                        </a:spcAft>
                        <a:buClrTx/>
                        <a:buSzTx/>
                        <a:buFontTx/>
                        <a:buNone/>
                        <a:tabLst/>
                        <a:defRPr/>
                      </a:pPr>
                      <a:r>
                        <a:rPr lang="en-GB" sz="1300" noProof="0" dirty="0">
                          <a:solidFill>
                            <a:srgbClr val="000000"/>
                          </a:solidFill>
                          <a:latin typeface="Raleway" pitchFamily="2" charset="0"/>
                        </a:rPr>
                        <a:t>D6. Technical/Financial/Satisfaction Report - V5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983605"/>
                  </a:ext>
                </a:extLst>
              </a:tr>
              <a:tr h="305773">
                <a:tc>
                  <a:txBody>
                    <a:bodyPr/>
                    <a:lstStyle/>
                    <a:p>
                      <a:pPr marL="0" marR="0" lvl="0" indent="0" algn="ctr" defTabSz="1828434" rtl="0" eaLnBrk="1" fontAlgn="auto" latinLnBrk="0" hangingPunct="1">
                        <a:lnSpc>
                          <a:spcPct val="100000"/>
                        </a:lnSpc>
                        <a:spcBef>
                          <a:spcPts val="300"/>
                        </a:spcBef>
                        <a:spcAft>
                          <a:spcPts val="300"/>
                        </a:spcAft>
                        <a:buClrTx/>
                        <a:buSzTx/>
                        <a:buFontTx/>
                        <a:buNone/>
                        <a:tabLst/>
                        <a:defRPr/>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Bef>
                          <a:spcPts val="300"/>
                        </a:spcBef>
                        <a:spcAft>
                          <a:spcPts val="300"/>
                        </a:spcAft>
                      </a:pPr>
                      <a:r>
                        <a:rPr lang="en-GB" sz="1300" noProof="0" dirty="0">
                          <a:solidFill>
                            <a:srgbClr val="000000"/>
                          </a:solidFill>
                          <a:latin typeface="Raleway" pitchFamily="2"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r>
                        <a:rPr lang="en-GB" sz="1300" noProof="0" dirty="0">
                          <a:solidFill>
                            <a:srgbClr val="000000"/>
                          </a:solidFill>
                          <a:latin typeface="Raleway" pitchFamily="2" charset="0"/>
                        </a:rPr>
                        <a:t>D7. Meetings Report (Agendas vs Minutes) - V1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36517358"/>
                  </a:ext>
                </a:extLst>
              </a:tr>
              <a:tr h="305773">
                <a:tc>
                  <a:txBody>
                    <a:bodyPr/>
                    <a:lstStyle/>
                    <a:p>
                      <a:pPr algn="ctr">
                        <a:spcBef>
                          <a:spcPts val="300"/>
                        </a:spcBef>
                        <a:spcAft>
                          <a:spcPts val="300"/>
                        </a:spcAft>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300" noProof="0" dirty="0">
                          <a:solidFill>
                            <a:srgbClr val="000000"/>
                          </a:solidFill>
                          <a:latin typeface="Raleway" pitchFamily="2"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1828434" rtl="0" eaLnBrk="1" fontAlgn="auto" latinLnBrk="0" hangingPunct="1">
                        <a:lnSpc>
                          <a:spcPct val="100000"/>
                        </a:lnSpc>
                        <a:spcBef>
                          <a:spcPts val="300"/>
                        </a:spcBef>
                        <a:spcAft>
                          <a:spcPts val="300"/>
                        </a:spcAft>
                        <a:buClrTx/>
                        <a:buSzTx/>
                        <a:buFontTx/>
                        <a:buNone/>
                        <a:tabLst/>
                        <a:defRPr/>
                      </a:pPr>
                      <a:r>
                        <a:rPr lang="en-GB" sz="1300" noProof="0" dirty="0">
                          <a:solidFill>
                            <a:srgbClr val="000000"/>
                          </a:solidFill>
                          <a:latin typeface="Raleway" pitchFamily="2" charset="0"/>
                        </a:rPr>
                        <a:t>D8. Meetings Report (Agendas vs Minutes) - V2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3670361"/>
                  </a:ext>
                </a:extLst>
              </a:tr>
              <a:tr h="305773">
                <a:tc>
                  <a:txBody>
                    <a:bodyPr/>
                    <a:lstStyle/>
                    <a:p>
                      <a:pPr algn="ctr">
                        <a:spcBef>
                          <a:spcPts val="300"/>
                        </a:spcBef>
                        <a:spcAft>
                          <a:spcPts val="300"/>
                        </a:spcAft>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Bef>
                          <a:spcPts val="300"/>
                        </a:spcBef>
                        <a:spcAft>
                          <a:spcPts val="300"/>
                        </a:spcAft>
                      </a:pPr>
                      <a:r>
                        <a:rPr lang="en-GB" sz="1300" noProof="0" dirty="0">
                          <a:solidFill>
                            <a:srgbClr val="000000"/>
                          </a:solidFill>
                          <a:latin typeface="Raleway" pitchFamily="2"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just" defTabSz="1828434" rtl="0" eaLnBrk="1" fontAlgn="auto" latinLnBrk="0" hangingPunct="1">
                        <a:lnSpc>
                          <a:spcPct val="100000"/>
                        </a:lnSpc>
                        <a:spcBef>
                          <a:spcPts val="300"/>
                        </a:spcBef>
                        <a:spcAft>
                          <a:spcPts val="300"/>
                        </a:spcAft>
                        <a:buClrTx/>
                        <a:buSzTx/>
                        <a:buFontTx/>
                        <a:buNone/>
                        <a:tabLst/>
                        <a:defRPr/>
                      </a:pPr>
                      <a:r>
                        <a:rPr lang="en-GB" sz="1300" noProof="0" dirty="0">
                          <a:solidFill>
                            <a:srgbClr val="000000"/>
                          </a:solidFill>
                          <a:latin typeface="Raleway" pitchFamily="2" charset="0"/>
                        </a:rPr>
                        <a:t>D9. Meetings Report (Agendas vs Minutes) - V3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04430940"/>
                  </a:ext>
                </a:extLst>
              </a:tr>
              <a:tr h="305773">
                <a:tc>
                  <a:txBody>
                    <a:bodyPr/>
                    <a:lstStyle/>
                    <a:p>
                      <a:pPr algn="ctr">
                        <a:spcBef>
                          <a:spcPts val="300"/>
                        </a:spcBef>
                        <a:spcAft>
                          <a:spcPts val="300"/>
                        </a:spcAft>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300" noProof="0" dirty="0">
                          <a:solidFill>
                            <a:srgbClr val="000000"/>
                          </a:solidFill>
                          <a:latin typeface="Raleway" pitchFamily="2"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r>
                        <a:rPr lang="en-GB" sz="1300" noProof="0" dirty="0">
                          <a:solidFill>
                            <a:srgbClr val="000000"/>
                          </a:solidFill>
                          <a:latin typeface="Raleway" pitchFamily="2" charset="0"/>
                        </a:rPr>
                        <a:t>D10. Final Report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314693"/>
                  </a:ext>
                </a:extLst>
              </a:tr>
              <a:tr h="305773">
                <a:tc>
                  <a:txBody>
                    <a:bodyPr/>
                    <a:lstStyle/>
                    <a:p>
                      <a:pPr marL="0" marR="0" lvl="0" indent="0" algn="ctr" defTabSz="1828434" rtl="0" eaLnBrk="1" fontAlgn="auto" latinLnBrk="0" hangingPunct="1">
                        <a:lnSpc>
                          <a:spcPct val="100000"/>
                        </a:lnSpc>
                        <a:spcBef>
                          <a:spcPts val="300"/>
                        </a:spcBef>
                        <a:spcAft>
                          <a:spcPts val="300"/>
                        </a:spcAft>
                        <a:buClrTx/>
                        <a:buSzTx/>
                        <a:buFontTx/>
                        <a:buNone/>
                        <a:tabLst/>
                        <a:defRPr/>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Bef>
                          <a:spcPts val="300"/>
                        </a:spcBef>
                        <a:spcAft>
                          <a:spcPts val="300"/>
                        </a:spcAft>
                      </a:pPr>
                      <a:r>
                        <a:rPr lang="en-GB" sz="1300" noProof="0" dirty="0">
                          <a:solidFill>
                            <a:srgbClr val="000000"/>
                          </a:solidFill>
                          <a:latin typeface="Raleway" pitchFamily="2" charset="0"/>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r>
                        <a:rPr lang="en-GB" sz="1300" noProof="0" dirty="0">
                          <a:solidFill>
                            <a:srgbClr val="000000"/>
                          </a:solidFill>
                          <a:latin typeface="Raleway" pitchFamily="2" charset="0"/>
                        </a:rPr>
                        <a:t>D11. Ambassadors’ Network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72631022"/>
                  </a:ext>
                </a:extLst>
              </a:tr>
              <a:tr h="305773">
                <a:tc>
                  <a:txBody>
                    <a:bodyPr/>
                    <a:lstStyle/>
                    <a:p>
                      <a:pPr algn="ctr">
                        <a:spcBef>
                          <a:spcPts val="300"/>
                        </a:spcBef>
                        <a:spcAft>
                          <a:spcPts val="300"/>
                        </a:spcAft>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300" noProof="0" dirty="0">
                          <a:solidFill>
                            <a:srgbClr val="000000"/>
                          </a:solidFill>
                          <a:latin typeface="Raleway" pitchFamily="2"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r>
                        <a:rPr lang="en-GB" sz="1300" noProof="0" dirty="0">
                          <a:solidFill>
                            <a:srgbClr val="000000"/>
                          </a:solidFill>
                          <a:latin typeface="Raleway" pitchFamily="2" charset="0"/>
                        </a:rPr>
                        <a:t>D12. Advisory Board Membership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503417"/>
                  </a:ext>
                </a:extLst>
              </a:tr>
              <a:tr h="305773">
                <a:tc>
                  <a:txBody>
                    <a:bodyPr/>
                    <a:lstStyle/>
                    <a:p>
                      <a:pPr algn="ctr">
                        <a:spcBef>
                          <a:spcPts val="300"/>
                        </a:spcBef>
                        <a:spcAft>
                          <a:spcPts val="300"/>
                        </a:spcAft>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Bef>
                          <a:spcPts val="300"/>
                        </a:spcBef>
                        <a:spcAft>
                          <a:spcPts val="300"/>
                        </a:spcAft>
                      </a:pPr>
                      <a:r>
                        <a:rPr lang="en-GB" sz="1300" noProof="0" dirty="0">
                          <a:solidFill>
                            <a:srgbClr val="000000"/>
                          </a:solidFill>
                          <a:latin typeface="Raleway" pitchFamily="2" charset="0"/>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r>
                        <a:rPr lang="en-GB" sz="1300" noProof="0" dirty="0">
                          <a:solidFill>
                            <a:srgbClr val="000000"/>
                          </a:solidFill>
                          <a:latin typeface="Raleway" pitchFamily="2" charset="0"/>
                        </a:rPr>
                        <a:t>D13. Training for Ambassadors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15972113"/>
                  </a:ext>
                </a:extLst>
              </a:tr>
              <a:tr h="305773">
                <a:tc>
                  <a:txBody>
                    <a:bodyPr/>
                    <a:lstStyle/>
                    <a:p>
                      <a:pPr algn="ctr">
                        <a:lnSpc>
                          <a:spcPct val="100000"/>
                        </a:lnSpc>
                        <a:spcBef>
                          <a:spcPts val="300"/>
                        </a:spcBef>
                        <a:spcAft>
                          <a:spcPts val="300"/>
                        </a:spcAft>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300" noProof="0" dirty="0">
                          <a:solidFill>
                            <a:srgbClr val="000000"/>
                          </a:solidFill>
                          <a:latin typeface="Raleway" pitchFamily="2" charset="0"/>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r>
                        <a:rPr lang="en-GB" sz="1300" noProof="0" dirty="0">
                          <a:solidFill>
                            <a:srgbClr val="000000"/>
                          </a:solidFill>
                          <a:latin typeface="Raleway" pitchFamily="2" charset="0"/>
                        </a:rPr>
                        <a:t>D14. Strategic Plan for a Sustainable Ecosystem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7086907"/>
                  </a:ext>
                </a:extLst>
              </a:tr>
              <a:tr h="305773">
                <a:tc>
                  <a:txBody>
                    <a:bodyPr/>
                    <a:lstStyle/>
                    <a:p>
                      <a:pPr marL="0" marR="0" lvl="0" indent="0" algn="ctr" defTabSz="1828434" rtl="0" eaLnBrk="1" fontAlgn="auto" latinLnBrk="0" hangingPunct="1">
                        <a:lnSpc>
                          <a:spcPct val="100000"/>
                        </a:lnSpc>
                        <a:spcBef>
                          <a:spcPts val="300"/>
                        </a:spcBef>
                        <a:spcAft>
                          <a:spcPts val="300"/>
                        </a:spcAft>
                        <a:buClrTx/>
                        <a:buSzTx/>
                        <a:buFontTx/>
                        <a:buNone/>
                        <a:tabLst/>
                        <a:defRPr/>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Bef>
                          <a:spcPts val="300"/>
                        </a:spcBef>
                        <a:spcAft>
                          <a:spcPts val="300"/>
                        </a:spcAft>
                      </a:pPr>
                      <a:r>
                        <a:rPr lang="en-GB" sz="1300" noProof="0" dirty="0">
                          <a:solidFill>
                            <a:srgbClr val="000000"/>
                          </a:solidFill>
                          <a:latin typeface="Raleway" pitchFamily="2"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r>
                        <a:rPr lang="en-GB" sz="1300" noProof="0" dirty="0">
                          <a:solidFill>
                            <a:srgbClr val="000000"/>
                          </a:solidFill>
                          <a:latin typeface="Raleway" pitchFamily="2" charset="0"/>
                        </a:rPr>
                        <a:t>D15. Literature Review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82415955"/>
                  </a:ext>
                </a:extLst>
              </a:tr>
              <a:tr h="305773">
                <a:tc>
                  <a:txBody>
                    <a:bodyPr/>
                    <a:lstStyle/>
                    <a:p>
                      <a:pPr algn="ctr">
                        <a:lnSpc>
                          <a:spcPct val="100000"/>
                        </a:lnSpc>
                        <a:spcBef>
                          <a:spcPts val="300"/>
                        </a:spcBef>
                        <a:spcAft>
                          <a:spcPts val="300"/>
                        </a:spcAft>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300" noProof="0" dirty="0">
                          <a:solidFill>
                            <a:srgbClr val="000000"/>
                          </a:solidFill>
                          <a:latin typeface="Raleway" pitchFamily="2" charset="0"/>
                        </a:rPr>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r>
                        <a:rPr lang="en-GB" sz="1300" noProof="0" dirty="0">
                          <a:solidFill>
                            <a:srgbClr val="000000"/>
                          </a:solidFill>
                          <a:latin typeface="Raleway" pitchFamily="2" charset="0"/>
                        </a:rPr>
                        <a:t>D16. Study of Older Adults’ Perspectives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7895876"/>
                  </a:ext>
                </a:extLst>
              </a:tr>
              <a:tr h="305773">
                <a:tc>
                  <a:txBody>
                    <a:bodyPr/>
                    <a:lstStyle/>
                    <a:p>
                      <a:pPr algn="ctr">
                        <a:lnSpc>
                          <a:spcPct val="100000"/>
                        </a:lnSpc>
                        <a:spcBef>
                          <a:spcPts val="300"/>
                        </a:spcBef>
                        <a:spcAft>
                          <a:spcPts val="300"/>
                        </a:spcAft>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Bef>
                          <a:spcPts val="300"/>
                        </a:spcBef>
                        <a:spcAft>
                          <a:spcPts val="300"/>
                        </a:spcAft>
                      </a:pPr>
                      <a:r>
                        <a:rPr lang="en-GB" sz="1300" noProof="0" dirty="0">
                          <a:solidFill>
                            <a:srgbClr val="000000"/>
                          </a:solidFill>
                          <a:latin typeface="Raleway" pitchFamily="2" charset="0"/>
                        </a:rPr>
                        <a:t>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r>
                        <a:rPr lang="en-GB" sz="1300" noProof="0" dirty="0">
                          <a:solidFill>
                            <a:srgbClr val="000000"/>
                          </a:solidFill>
                          <a:latin typeface="Raleway" pitchFamily="2" charset="0"/>
                        </a:rPr>
                        <a:t>D17. Educational Handbook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2488059"/>
                  </a:ext>
                </a:extLst>
              </a:tr>
              <a:tr h="305773">
                <a:tc>
                  <a:txBody>
                    <a:bodyPr/>
                    <a:lstStyle/>
                    <a:p>
                      <a:pPr algn="ctr">
                        <a:lnSpc>
                          <a:spcPct val="100000"/>
                        </a:lnSpc>
                        <a:spcBef>
                          <a:spcPts val="300"/>
                        </a:spcBef>
                        <a:spcAft>
                          <a:spcPts val="300"/>
                        </a:spcAft>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300" noProof="0" dirty="0">
                          <a:solidFill>
                            <a:srgbClr val="000000"/>
                          </a:solidFill>
                          <a:latin typeface="Raleway" pitchFamily="2" charset="0"/>
                        </a:rPr>
                        <a:t>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r>
                        <a:rPr lang="en-GB" sz="1300" noProof="0" dirty="0">
                          <a:solidFill>
                            <a:srgbClr val="000000"/>
                          </a:solidFill>
                          <a:latin typeface="Raleway" pitchFamily="2" charset="0"/>
                        </a:rPr>
                        <a:t>D18. Game Box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6295699"/>
                  </a:ext>
                </a:extLst>
              </a:tr>
              <a:tr h="305773">
                <a:tc>
                  <a:txBody>
                    <a:bodyPr/>
                    <a:lstStyle/>
                    <a:p>
                      <a:pPr algn="ctr">
                        <a:lnSpc>
                          <a:spcPct val="100000"/>
                        </a:lnSpc>
                        <a:spcBef>
                          <a:spcPts val="300"/>
                        </a:spcBef>
                        <a:spcAft>
                          <a:spcPts val="300"/>
                        </a:spcAft>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Bef>
                          <a:spcPts val="300"/>
                        </a:spcBef>
                        <a:spcAft>
                          <a:spcPts val="300"/>
                        </a:spcAft>
                      </a:pPr>
                      <a:r>
                        <a:rPr lang="en-GB" sz="1300" noProof="0" dirty="0">
                          <a:solidFill>
                            <a:srgbClr val="000000"/>
                          </a:solidFill>
                          <a:latin typeface="Raleway" pitchFamily="2" charset="0"/>
                        </a:rPr>
                        <a:t>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r>
                        <a:rPr lang="en-GB" sz="1300" noProof="0" dirty="0">
                          <a:solidFill>
                            <a:srgbClr val="000000"/>
                          </a:solidFill>
                          <a:latin typeface="Raleway" pitchFamily="2" charset="0"/>
                        </a:rPr>
                        <a:t>D19. Digital Platform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22223266"/>
                  </a:ext>
                </a:extLst>
              </a:tr>
              <a:tr h="305773">
                <a:tc>
                  <a:txBody>
                    <a:bodyPr/>
                    <a:lstStyle/>
                    <a:p>
                      <a:pPr algn="ctr">
                        <a:lnSpc>
                          <a:spcPct val="100000"/>
                        </a:lnSpc>
                        <a:spcBef>
                          <a:spcPts val="300"/>
                        </a:spcBef>
                        <a:spcAft>
                          <a:spcPts val="300"/>
                        </a:spcAft>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300" noProof="0" dirty="0">
                          <a:solidFill>
                            <a:srgbClr val="000000"/>
                          </a:solidFill>
                          <a:latin typeface="Raleway" pitchFamily="2" charset="0"/>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r>
                        <a:rPr lang="en-GB" sz="1300" noProof="0" dirty="0">
                          <a:solidFill>
                            <a:srgbClr val="000000"/>
                          </a:solidFill>
                          <a:latin typeface="Raleway" pitchFamily="2" charset="0"/>
                        </a:rPr>
                        <a:t>D20. Study of Usability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241671"/>
                  </a:ext>
                </a:extLst>
              </a:tr>
              <a:tr h="305773">
                <a:tc>
                  <a:txBody>
                    <a:bodyPr/>
                    <a:lstStyle/>
                    <a:p>
                      <a:pPr algn="ctr">
                        <a:spcBef>
                          <a:spcPts val="300"/>
                        </a:spcBef>
                        <a:spcAft>
                          <a:spcPts val="300"/>
                        </a:spcAft>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Bef>
                          <a:spcPts val="300"/>
                        </a:spcBef>
                        <a:spcAft>
                          <a:spcPts val="300"/>
                        </a:spcAft>
                      </a:pPr>
                      <a:r>
                        <a:rPr lang="en-GB" sz="1300" noProof="0" dirty="0">
                          <a:solidFill>
                            <a:srgbClr val="000000"/>
                          </a:solidFill>
                          <a:latin typeface="Raleway" pitchFamily="2" charset="0"/>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r>
                        <a:rPr lang="en-GB" sz="1300" noProof="0" dirty="0">
                          <a:solidFill>
                            <a:srgbClr val="000000"/>
                          </a:solidFill>
                          <a:latin typeface="Raleway" pitchFamily="2" charset="0"/>
                        </a:rPr>
                        <a:t>D21. Study of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07250250"/>
                  </a:ext>
                </a:extLst>
              </a:tr>
              <a:tr h="305773">
                <a:tc>
                  <a:txBody>
                    <a:bodyPr/>
                    <a:lstStyle/>
                    <a:p>
                      <a:pPr marL="0" marR="0" lvl="0" indent="0" algn="ctr" defTabSz="1828434" rtl="0" eaLnBrk="1" fontAlgn="auto" latinLnBrk="0" hangingPunct="1">
                        <a:lnSpc>
                          <a:spcPct val="100000"/>
                        </a:lnSpc>
                        <a:spcBef>
                          <a:spcPts val="300"/>
                        </a:spcBef>
                        <a:spcAft>
                          <a:spcPts val="300"/>
                        </a:spcAft>
                        <a:buClrTx/>
                        <a:buSzTx/>
                        <a:buFontTx/>
                        <a:buNone/>
                        <a:tabLst/>
                        <a:defRPr/>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300" noProof="0" dirty="0">
                          <a:solidFill>
                            <a:srgbClr val="000000"/>
                          </a:solidFill>
                          <a:latin typeface="Raleway" pitchFamily="2" charset="0"/>
                        </a:rPr>
                        <a:t>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r>
                        <a:rPr lang="en-GB" sz="1300" noProof="0" dirty="0">
                          <a:solidFill>
                            <a:srgbClr val="000000"/>
                          </a:solidFill>
                          <a:latin typeface="Raleway" pitchFamily="2" charset="0"/>
                        </a:rPr>
                        <a:t>D22. Recommendations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235843"/>
                  </a:ext>
                </a:extLst>
              </a:tr>
              <a:tr h="305773">
                <a:tc>
                  <a:txBody>
                    <a:bodyPr/>
                    <a:lstStyle/>
                    <a:p>
                      <a:pPr marL="0" marR="0" lvl="0" indent="0" algn="ctr" defTabSz="1828434" rtl="0" eaLnBrk="1" fontAlgn="auto" latinLnBrk="0" hangingPunct="1">
                        <a:lnSpc>
                          <a:spcPct val="100000"/>
                        </a:lnSpc>
                        <a:spcBef>
                          <a:spcPts val="300"/>
                        </a:spcBef>
                        <a:spcAft>
                          <a:spcPts val="300"/>
                        </a:spcAft>
                        <a:buClrTx/>
                        <a:buSzTx/>
                        <a:buFontTx/>
                        <a:buNone/>
                        <a:tabLst/>
                        <a:defRPr/>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Bef>
                          <a:spcPts val="300"/>
                        </a:spcBef>
                        <a:spcAft>
                          <a:spcPts val="300"/>
                        </a:spcAft>
                      </a:pPr>
                      <a:r>
                        <a:rPr lang="en-GB" sz="1300" noProof="0" dirty="0">
                          <a:solidFill>
                            <a:srgbClr val="000000"/>
                          </a:solidFill>
                          <a:latin typeface="Raleway" pitchFamily="2" charset="0"/>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r>
                        <a:rPr lang="en-GB" sz="1300" noProof="0" dirty="0">
                          <a:solidFill>
                            <a:srgbClr val="000000"/>
                          </a:solidFill>
                          <a:latin typeface="Raleway" pitchFamily="2" charset="0"/>
                        </a:rPr>
                        <a:t>D23. Communication Plan and Project Identity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42122055"/>
                  </a:ext>
                </a:extLst>
              </a:tr>
              <a:tr h="305773">
                <a:tc>
                  <a:txBody>
                    <a:bodyPr/>
                    <a:lstStyle/>
                    <a:p>
                      <a:pPr algn="ctr">
                        <a:spcBef>
                          <a:spcPts val="300"/>
                        </a:spcBef>
                        <a:spcAft>
                          <a:spcPts val="300"/>
                        </a:spcAft>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300" noProof="0" dirty="0">
                          <a:solidFill>
                            <a:srgbClr val="000000"/>
                          </a:solidFill>
                          <a:latin typeface="Raleway" pitchFamily="2" charset="0"/>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r>
                        <a:rPr lang="en-GB" sz="1300" noProof="0" dirty="0">
                          <a:solidFill>
                            <a:srgbClr val="000000"/>
                          </a:solidFill>
                          <a:latin typeface="Raleway" pitchFamily="2" charset="0"/>
                        </a:rPr>
                        <a:t>D24. Awareness Campaign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560214"/>
                  </a:ext>
                </a:extLst>
              </a:tr>
              <a:tr h="305773">
                <a:tc>
                  <a:txBody>
                    <a:bodyPr/>
                    <a:lstStyle/>
                    <a:p>
                      <a:pPr marL="0" marR="0" lvl="0" indent="0" algn="ctr" defTabSz="1828434" rtl="0" eaLnBrk="1" fontAlgn="auto" latinLnBrk="0" hangingPunct="1">
                        <a:lnSpc>
                          <a:spcPct val="100000"/>
                        </a:lnSpc>
                        <a:spcBef>
                          <a:spcPts val="300"/>
                        </a:spcBef>
                        <a:spcAft>
                          <a:spcPts val="300"/>
                        </a:spcAft>
                        <a:buClrTx/>
                        <a:buSzTx/>
                        <a:buFontTx/>
                        <a:buNone/>
                        <a:tabLst/>
                        <a:defRPr/>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Bef>
                          <a:spcPts val="300"/>
                        </a:spcBef>
                        <a:spcAft>
                          <a:spcPts val="300"/>
                        </a:spcAft>
                      </a:pPr>
                      <a:r>
                        <a:rPr lang="en-GB" sz="1300" noProof="0" dirty="0">
                          <a:solidFill>
                            <a:srgbClr val="000000"/>
                          </a:solidFill>
                          <a:latin typeface="Raleway" pitchFamily="2" charset="0"/>
                        </a:rPr>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r>
                        <a:rPr lang="en-GB" sz="1300" noProof="0" dirty="0">
                          <a:solidFill>
                            <a:srgbClr val="000000"/>
                          </a:solidFill>
                          <a:latin typeface="Raleway" pitchFamily="2" charset="0"/>
                        </a:rPr>
                        <a:t>D25. Scaling-up Campaign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09635522"/>
                  </a:ext>
                </a:extLst>
              </a:tr>
              <a:tr h="305773">
                <a:tc>
                  <a:txBody>
                    <a:bodyPr/>
                    <a:lstStyle/>
                    <a:p>
                      <a:pPr marL="0" marR="0" lvl="0" indent="0" algn="ctr" defTabSz="1828434" rtl="0" eaLnBrk="1" fontAlgn="auto" latinLnBrk="0" hangingPunct="1">
                        <a:lnSpc>
                          <a:spcPct val="100000"/>
                        </a:lnSpc>
                        <a:spcBef>
                          <a:spcPts val="300"/>
                        </a:spcBef>
                        <a:spcAft>
                          <a:spcPts val="300"/>
                        </a:spcAft>
                        <a:buClrTx/>
                        <a:buSzTx/>
                        <a:buFontTx/>
                        <a:buNone/>
                        <a:tabLst/>
                        <a:defRPr/>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300" noProof="0" dirty="0">
                          <a:solidFill>
                            <a:srgbClr val="000000"/>
                          </a:solidFill>
                          <a:latin typeface="Raleway" pitchFamily="2" charset="0"/>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r>
                        <a:rPr lang="en-GB" sz="1300" noProof="0" dirty="0">
                          <a:solidFill>
                            <a:srgbClr val="000000"/>
                          </a:solidFill>
                          <a:latin typeface="Raleway" pitchFamily="2" charset="0"/>
                        </a:rPr>
                        <a:t>D26. Multiplayer Events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6545092"/>
                  </a:ext>
                </a:extLst>
              </a:tr>
              <a:tr h="305773">
                <a:tc>
                  <a:txBody>
                    <a:bodyPr/>
                    <a:lstStyle/>
                    <a:p>
                      <a:pPr algn="ctr">
                        <a:spcBef>
                          <a:spcPts val="300"/>
                        </a:spcBef>
                        <a:spcAft>
                          <a:spcPts val="300"/>
                        </a:spcAft>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Bef>
                          <a:spcPts val="300"/>
                        </a:spcBef>
                        <a:spcAft>
                          <a:spcPts val="300"/>
                        </a:spcAft>
                      </a:pPr>
                      <a:r>
                        <a:rPr lang="en-GB" sz="1300" noProof="0" dirty="0">
                          <a:solidFill>
                            <a:srgbClr val="000000"/>
                          </a:solidFill>
                          <a:latin typeface="Raleway" pitchFamily="2" charset="0"/>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r>
                        <a:rPr lang="en-GB" sz="1300" noProof="0" dirty="0">
                          <a:solidFill>
                            <a:srgbClr val="000000"/>
                          </a:solidFill>
                          <a:latin typeface="Raleway" pitchFamily="2" charset="0"/>
                        </a:rPr>
                        <a:t>D27. Transnational Meetings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7993453"/>
                  </a:ext>
                </a:extLst>
              </a:tr>
              <a:tr h="305773">
                <a:tc>
                  <a:txBody>
                    <a:bodyPr/>
                    <a:lstStyle/>
                    <a:p>
                      <a:pPr algn="ctr">
                        <a:spcBef>
                          <a:spcPts val="300"/>
                        </a:spcBef>
                        <a:spcAft>
                          <a:spcPts val="300"/>
                        </a:spcAft>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300" noProof="0" dirty="0">
                          <a:solidFill>
                            <a:srgbClr val="000000"/>
                          </a:solidFill>
                          <a:latin typeface="Raleway" pitchFamily="2" charset="0"/>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Bef>
                          <a:spcPts val="300"/>
                        </a:spcBef>
                        <a:spcAft>
                          <a:spcPts val="300"/>
                        </a:spcAft>
                      </a:pPr>
                      <a:r>
                        <a:rPr lang="en-GB" sz="1300" noProof="0" dirty="0">
                          <a:solidFill>
                            <a:srgbClr val="000000"/>
                          </a:solidFill>
                          <a:latin typeface="Raleway" pitchFamily="2" charset="0"/>
                        </a:rPr>
                        <a:t>D28. Online Communication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6477542"/>
                  </a:ext>
                </a:extLst>
              </a:tr>
              <a:tr h="305773">
                <a:tc>
                  <a:txBody>
                    <a:bodyPr/>
                    <a:lstStyle/>
                    <a:p>
                      <a:pPr algn="ctr">
                        <a:spcBef>
                          <a:spcPts val="300"/>
                        </a:spcBef>
                        <a:spcAft>
                          <a:spcPts val="300"/>
                        </a:spcAft>
                      </a:pPr>
                      <a:endParaRPr lang="en-GB" sz="13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Bef>
                          <a:spcPts val="300"/>
                        </a:spcBef>
                        <a:spcAft>
                          <a:spcPts val="300"/>
                        </a:spcAft>
                      </a:pPr>
                      <a:r>
                        <a:rPr lang="en-GB" sz="1300" noProof="0" dirty="0">
                          <a:solidFill>
                            <a:srgbClr val="000000"/>
                          </a:solidFill>
                          <a:latin typeface="Raleway" pitchFamily="2" charset="0"/>
                        </a:rPr>
                        <a:t>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endParaRPr lang="en-GB" sz="13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spcBef>
                          <a:spcPts val="300"/>
                        </a:spcBef>
                        <a:spcAft>
                          <a:spcPts val="300"/>
                        </a:spcAft>
                      </a:pPr>
                      <a:r>
                        <a:rPr lang="en-GB" sz="1300" noProof="0" dirty="0">
                          <a:solidFill>
                            <a:srgbClr val="000000"/>
                          </a:solidFill>
                          <a:latin typeface="Raleway" pitchFamily="2" charset="0"/>
                        </a:rPr>
                        <a:t>D29. Recommendations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62479734"/>
                  </a:ext>
                </a:extLst>
              </a:tr>
            </a:tbl>
          </a:graphicData>
        </a:graphic>
      </p:graphicFrame>
      <p:sp>
        <p:nvSpPr>
          <p:cNvPr id="2" name="TextBox 1">
            <a:extLst>
              <a:ext uri="{FF2B5EF4-FFF2-40B4-BE49-F238E27FC236}">
                <a16:creationId xmlns:a16="http://schemas.microsoft.com/office/drawing/2014/main" id="{B49ACFF2-7D4F-6330-EDF4-FBD3385F35EB}"/>
              </a:ext>
            </a:extLst>
          </p:cNvPr>
          <p:cNvSpPr txBox="1"/>
          <p:nvPr/>
        </p:nvSpPr>
        <p:spPr>
          <a:xfrm>
            <a:off x="1620619" y="2058062"/>
            <a:ext cx="22757031" cy="584775"/>
          </a:xfrm>
          <a:prstGeom prst="rect">
            <a:avLst/>
          </a:prstGeom>
          <a:noFill/>
        </p:spPr>
        <p:txBody>
          <a:bodyPr wrap="square" rtlCol="0">
            <a:spAutoFit/>
          </a:bodyPr>
          <a:lstStyle/>
          <a:p>
            <a:r>
              <a:rPr lang="en-US" sz="3200" b="1" dirty="0">
                <a:solidFill>
                  <a:schemeClr val="accent1"/>
                </a:solidFill>
                <a:latin typeface="Raleway" pitchFamily="2" charset="0"/>
                <a:cs typeface="Raleway Light"/>
              </a:rPr>
              <a:t>The impacts will be evidenced by a continue reporting activity   </a:t>
            </a:r>
            <a:endParaRPr lang="id-ID" sz="3200" b="1" dirty="0">
              <a:solidFill>
                <a:schemeClr val="accent1"/>
              </a:solidFill>
              <a:latin typeface="Raleway" pitchFamily="2" charset="0"/>
              <a:cs typeface="Raleway Light"/>
            </a:endParaRPr>
          </a:p>
        </p:txBody>
      </p:sp>
      <p:sp>
        <p:nvSpPr>
          <p:cNvPr id="3" name="TextBox 2">
            <a:extLst>
              <a:ext uri="{FF2B5EF4-FFF2-40B4-BE49-F238E27FC236}">
                <a16:creationId xmlns:a16="http://schemas.microsoft.com/office/drawing/2014/main" id="{BE69DB5E-840E-B1E9-9A46-EC2A43AAA7C2}"/>
              </a:ext>
            </a:extLst>
          </p:cNvPr>
          <p:cNvSpPr txBox="1"/>
          <p:nvPr/>
        </p:nvSpPr>
        <p:spPr>
          <a:xfrm>
            <a:off x="1643706" y="2705621"/>
            <a:ext cx="21940911" cy="1253998"/>
          </a:xfrm>
          <a:prstGeom prst="rect">
            <a:avLst/>
          </a:prstGeom>
          <a:noFill/>
        </p:spPr>
        <p:txBody>
          <a:bodyPr wrap="square" rtlCol="0">
            <a:spAutoFit/>
          </a:bodyPr>
          <a:lstStyle/>
          <a:p>
            <a:pPr algn="just">
              <a:lnSpc>
                <a:spcPct val="130000"/>
              </a:lnSpc>
            </a:pPr>
            <a:r>
              <a:rPr lang="en-US" sz="2000" dirty="0">
                <a:solidFill>
                  <a:srgbClr val="000000"/>
                </a:solidFill>
                <a:latin typeface="Raleway" pitchFamily="2" charset="0"/>
                <a:cs typeface="Raleway Light"/>
              </a:rPr>
              <a:t>The deliverables will be an extensive report of the project’s outcomes, that should be composed by texts, images, graphics, data collected and use, resources, budget, time spent, partners engaged, and other information that can describe extensity the product, service and/or activities implemented. During the project, the consortium, led by the coordinator, will provide to the Agencies and European Commission, 28 deliverables that will de available on the Website of the project.</a:t>
            </a:r>
          </a:p>
        </p:txBody>
      </p:sp>
    </p:spTree>
    <p:extLst>
      <p:ext uri="{BB962C8B-B14F-4D97-AF65-F5344CB8AC3E}">
        <p14:creationId xmlns:p14="http://schemas.microsoft.com/office/powerpoint/2010/main" val="273427568"/>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23B7C3-2BAC-4629-A898-0C0B7C95D608}"/>
              </a:ext>
            </a:extLst>
          </p:cNvPr>
          <p:cNvSpPr txBox="1"/>
          <p:nvPr/>
        </p:nvSpPr>
        <p:spPr>
          <a:xfrm>
            <a:off x="1615184" y="595215"/>
            <a:ext cx="12359701" cy="1015663"/>
          </a:xfrm>
          <a:prstGeom prst="rect">
            <a:avLst/>
          </a:prstGeom>
          <a:noFill/>
        </p:spPr>
        <p:txBody>
          <a:bodyPr wrap="square" rtlCol="0">
            <a:spAutoFit/>
          </a:bodyPr>
          <a:lstStyle/>
          <a:p>
            <a:r>
              <a:rPr lang="en-GB" sz="6000" b="1" dirty="0">
                <a:solidFill>
                  <a:schemeClr val="tx2"/>
                </a:solidFill>
                <a:latin typeface="Raleway"/>
                <a:cs typeface="Raleway"/>
              </a:rPr>
              <a:t>Chronogram - </a:t>
            </a:r>
            <a:r>
              <a:rPr lang="en-GB" sz="6000" dirty="0">
                <a:solidFill>
                  <a:schemeClr val="tx2"/>
                </a:solidFill>
                <a:latin typeface="Raleway"/>
                <a:cs typeface="Raleway"/>
              </a:rPr>
              <a:t>Gantt</a:t>
            </a:r>
          </a:p>
        </p:txBody>
      </p:sp>
      <p:graphicFrame>
        <p:nvGraphicFramePr>
          <p:cNvPr id="12" name="Table 11">
            <a:extLst>
              <a:ext uri="{FF2B5EF4-FFF2-40B4-BE49-F238E27FC236}">
                <a16:creationId xmlns:a16="http://schemas.microsoft.com/office/drawing/2014/main" id="{70856050-1D3C-4B0A-8E09-F47285F905A1}"/>
              </a:ext>
            </a:extLst>
          </p:cNvPr>
          <p:cNvGraphicFramePr>
            <a:graphicFrameLocks noGrp="1"/>
          </p:cNvGraphicFramePr>
          <p:nvPr>
            <p:extLst>
              <p:ext uri="{D42A27DB-BD31-4B8C-83A1-F6EECF244321}">
                <p14:modId xmlns:p14="http://schemas.microsoft.com/office/powerpoint/2010/main" val="1485273422"/>
              </p:ext>
            </p:extLst>
          </p:nvPr>
        </p:nvGraphicFramePr>
        <p:xfrm>
          <a:off x="1666568" y="1768229"/>
          <a:ext cx="21814714" cy="11769139"/>
        </p:xfrm>
        <a:graphic>
          <a:graphicData uri="http://schemas.openxmlformats.org/drawingml/2006/table">
            <a:tbl>
              <a:tblPr firstRow="1" bandRow="1">
                <a:tableStyleId>{5C22544A-7EE6-4342-B048-85BDC9FD1C3A}</a:tableStyleId>
              </a:tblPr>
              <a:tblGrid>
                <a:gridCol w="3654064">
                  <a:extLst>
                    <a:ext uri="{9D8B030D-6E8A-4147-A177-3AD203B41FA5}">
                      <a16:colId xmlns:a16="http://schemas.microsoft.com/office/drawing/2014/main" val="24518783"/>
                    </a:ext>
                  </a:extLst>
                </a:gridCol>
                <a:gridCol w="5200650">
                  <a:extLst>
                    <a:ext uri="{9D8B030D-6E8A-4147-A177-3AD203B41FA5}">
                      <a16:colId xmlns:a16="http://schemas.microsoft.com/office/drawing/2014/main" val="3318033356"/>
                    </a:ext>
                  </a:extLst>
                </a:gridCol>
                <a:gridCol w="360000">
                  <a:extLst>
                    <a:ext uri="{9D8B030D-6E8A-4147-A177-3AD203B41FA5}">
                      <a16:colId xmlns:a16="http://schemas.microsoft.com/office/drawing/2014/main" val="3095393663"/>
                    </a:ext>
                  </a:extLst>
                </a:gridCol>
                <a:gridCol w="360000">
                  <a:extLst>
                    <a:ext uri="{9D8B030D-6E8A-4147-A177-3AD203B41FA5}">
                      <a16:colId xmlns:a16="http://schemas.microsoft.com/office/drawing/2014/main" val="358605571"/>
                    </a:ext>
                  </a:extLst>
                </a:gridCol>
                <a:gridCol w="360000">
                  <a:extLst>
                    <a:ext uri="{9D8B030D-6E8A-4147-A177-3AD203B41FA5}">
                      <a16:colId xmlns:a16="http://schemas.microsoft.com/office/drawing/2014/main" val="4074535846"/>
                    </a:ext>
                  </a:extLst>
                </a:gridCol>
                <a:gridCol w="360000">
                  <a:extLst>
                    <a:ext uri="{9D8B030D-6E8A-4147-A177-3AD203B41FA5}">
                      <a16:colId xmlns:a16="http://schemas.microsoft.com/office/drawing/2014/main" val="2876903765"/>
                    </a:ext>
                  </a:extLst>
                </a:gridCol>
                <a:gridCol w="360000">
                  <a:extLst>
                    <a:ext uri="{9D8B030D-6E8A-4147-A177-3AD203B41FA5}">
                      <a16:colId xmlns:a16="http://schemas.microsoft.com/office/drawing/2014/main" val="912572088"/>
                    </a:ext>
                  </a:extLst>
                </a:gridCol>
                <a:gridCol w="360000">
                  <a:extLst>
                    <a:ext uri="{9D8B030D-6E8A-4147-A177-3AD203B41FA5}">
                      <a16:colId xmlns:a16="http://schemas.microsoft.com/office/drawing/2014/main" val="1429942828"/>
                    </a:ext>
                  </a:extLst>
                </a:gridCol>
                <a:gridCol w="360000">
                  <a:extLst>
                    <a:ext uri="{9D8B030D-6E8A-4147-A177-3AD203B41FA5}">
                      <a16:colId xmlns:a16="http://schemas.microsoft.com/office/drawing/2014/main" val="2567677366"/>
                    </a:ext>
                  </a:extLst>
                </a:gridCol>
                <a:gridCol w="360000">
                  <a:extLst>
                    <a:ext uri="{9D8B030D-6E8A-4147-A177-3AD203B41FA5}">
                      <a16:colId xmlns:a16="http://schemas.microsoft.com/office/drawing/2014/main" val="2835570100"/>
                    </a:ext>
                  </a:extLst>
                </a:gridCol>
                <a:gridCol w="360000">
                  <a:extLst>
                    <a:ext uri="{9D8B030D-6E8A-4147-A177-3AD203B41FA5}">
                      <a16:colId xmlns:a16="http://schemas.microsoft.com/office/drawing/2014/main" val="609400968"/>
                    </a:ext>
                  </a:extLst>
                </a:gridCol>
                <a:gridCol w="360000">
                  <a:extLst>
                    <a:ext uri="{9D8B030D-6E8A-4147-A177-3AD203B41FA5}">
                      <a16:colId xmlns:a16="http://schemas.microsoft.com/office/drawing/2014/main" val="2352082655"/>
                    </a:ext>
                  </a:extLst>
                </a:gridCol>
                <a:gridCol w="360000">
                  <a:extLst>
                    <a:ext uri="{9D8B030D-6E8A-4147-A177-3AD203B41FA5}">
                      <a16:colId xmlns:a16="http://schemas.microsoft.com/office/drawing/2014/main" val="141958781"/>
                    </a:ext>
                  </a:extLst>
                </a:gridCol>
                <a:gridCol w="360000">
                  <a:extLst>
                    <a:ext uri="{9D8B030D-6E8A-4147-A177-3AD203B41FA5}">
                      <a16:colId xmlns:a16="http://schemas.microsoft.com/office/drawing/2014/main" val="4116310958"/>
                    </a:ext>
                  </a:extLst>
                </a:gridCol>
                <a:gridCol w="360000">
                  <a:extLst>
                    <a:ext uri="{9D8B030D-6E8A-4147-A177-3AD203B41FA5}">
                      <a16:colId xmlns:a16="http://schemas.microsoft.com/office/drawing/2014/main" val="720611250"/>
                    </a:ext>
                  </a:extLst>
                </a:gridCol>
                <a:gridCol w="360000">
                  <a:extLst>
                    <a:ext uri="{9D8B030D-6E8A-4147-A177-3AD203B41FA5}">
                      <a16:colId xmlns:a16="http://schemas.microsoft.com/office/drawing/2014/main" val="1860132115"/>
                    </a:ext>
                  </a:extLst>
                </a:gridCol>
                <a:gridCol w="360000">
                  <a:extLst>
                    <a:ext uri="{9D8B030D-6E8A-4147-A177-3AD203B41FA5}">
                      <a16:colId xmlns:a16="http://schemas.microsoft.com/office/drawing/2014/main" val="1921313946"/>
                    </a:ext>
                  </a:extLst>
                </a:gridCol>
                <a:gridCol w="360000">
                  <a:extLst>
                    <a:ext uri="{9D8B030D-6E8A-4147-A177-3AD203B41FA5}">
                      <a16:colId xmlns:a16="http://schemas.microsoft.com/office/drawing/2014/main" val="3928981187"/>
                    </a:ext>
                  </a:extLst>
                </a:gridCol>
                <a:gridCol w="360000">
                  <a:extLst>
                    <a:ext uri="{9D8B030D-6E8A-4147-A177-3AD203B41FA5}">
                      <a16:colId xmlns:a16="http://schemas.microsoft.com/office/drawing/2014/main" val="1172913268"/>
                    </a:ext>
                  </a:extLst>
                </a:gridCol>
                <a:gridCol w="360000">
                  <a:extLst>
                    <a:ext uri="{9D8B030D-6E8A-4147-A177-3AD203B41FA5}">
                      <a16:colId xmlns:a16="http://schemas.microsoft.com/office/drawing/2014/main" val="1699516869"/>
                    </a:ext>
                  </a:extLst>
                </a:gridCol>
                <a:gridCol w="360000">
                  <a:extLst>
                    <a:ext uri="{9D8B030D-6E8A-4147-A177-3AD203B41FA5}">
                      <a16:colId xmlns:a16="http://schemas.microsoft.com/office/drawing/2014/main" val="3835464012"/>
                    </a:ext>
                  </a:extLst>
                </a:gridCol>
                <a:gridCol w="360000">
                  <a:extLst>
                    <a:ext uri="{9D8B030D-6E8A-4147-A177-3AD203B41FA5}">
                      <a16:colId xmlns:a16="http://schemas.microsoft.com/office/drawing/2014/main" val="4220958678"/>
                    </a:ext>
                  </a:extLst>
                </a:gridCol>
                <a:gridCol w="360000">
                  <a:extLst>
                    <a:ext uri="{9D8B030D-6E8A-4147-A177-3AD203B41FA5}">
                      <a16:colId xmlns:a16="http://schemas.microsoft.com/office/drawing/2014/main" val="4106182111"/>
                    </a:ext>
                  </a:extLst>
                </a:gridCol>
                <a:gridCol w="360000">
                  <a:extLst>
                    <a:ext uri="{9D8B030D-6E8A-4147-A177-3AD203B41FA5}">
                      <a16:colId xmlns:a16="http://schemas.microsoft.com/office/drawing/2014/main" val="784189858"/>
                    </a:ext>
                  </a:extLst>
                </a:gridCol>
                <a:gridCol w="360000">
                  <a:extLst>
                    <a:ext uri="{9D8B030D-6E8A-4147-A177-3AD203B41FA5}">
                      <a16:colId xmlns:a16="http://schemas.microsoft.com/office/drawing/2014/main" val="3033198122"/>
                    </a:ext>
                  </a:extLst>
                </a:gridCol>
                <a:gridCol w="360000">
                  <a:extLst>
                    <a:ext uri="{9D8B030D-6E8A-4147-A177-3AD203B41FA5}">
                      <a16:colId xmlns:a16="http://schemas.microsoft.com/office/drawing/2014/main" val="3070301698"/>
                    </a:ext>
                  </a:extLst>
                </a:gridCol>
                <a:gridCol w="360000">
                  <a:extLst>
                    <a:ext uri="{9D8B030D-6E8A-4147-A177-3AD203B41FA5}">
                      <a16:colId xmlns:a16="http://schemas.microsoft.com/office/drawing/2014/main" val="3636715090"/>
                    </a:ext>
                  </a:extLst>
                </a:gridCol>
                <a:gridCol w="360000">
                  <a:extLst>
                    <a:ext uri="{9D8B030D-6E8A-4147-A177-3AD203B41FA5}">
                      <a16:colId xmlns:a16="http://schemas.microsoft.com/office/drawing/2014/main" val="1651753358"/>
                    </a:ext>
                  </a:extLst>
                </a:gridCol>
                <a:gridCol w="360000">
                  <a:extLst>
                    <a:ext uri="{9D8B030D-6E8A-4147-A177-3AD203B41FA5}">
                      <a16:colId xmlns:a16="http://schemas.microsoft.com/office/drawing/2014/main" val="3609592884"/>
                    </a:ext>
                  </a:extLst>
                </a:gridCol>
                <a:gridCol w="360000">
                  <a:extLst>
                    <a:ext uri="{9D8B030D-6E8A-4147-A177-3AD203B41FA5}">
                      <a16:colId xmlns:a16="http://schemas.microsoft.com/office/drawing/2014/main" val="3965873499"/>
                    </a:ext>
                  </a:extLst>
                </a:gridCol>
                <a:gridCol w="360000">
                  <a:extLst>
                    <a:ext uri="{9D8B030D-6E8A-4147-A177-3AD203B41FA5}">
                      <a16:colId xmlns:a16="http://schemas.microsoft.com/office/drawing/2014/main" val="2153065010"/>
                    </a:ext>
                  </a:extLst>
                </a:gridCol>
                <a:gridCol w="360000">
                  <a:extLst>
                    <a:ext uri="{9D8B030D-6E8A-4147-A177-3AD203B41FA5}">
                      <a16:colId xmlns:a16="http://schemas.microsoft.com/office/drawing/2014/main" val="1008436691"/>
                    </a:ext>
                  </a:extLst>
                </a:gridCol>
                <a:gridCol w="360000">
                  <a:extLst>
                    <a:ext uri="{9D8B030D-6E8A-4147-A177-3AD203B41FA5}">
                      <a16:colId xmlns:a16="http://schemas.microsoft.com/office/drawing/2014/main" val="2032646349"/>
                    </a:ext>
                  </a:extLst>
                </a:gridCol>
                <a:gridCol w="360000">
                  <a:extLst>
                    <a:ext uri="{9D8B030D-6E8A-4147-A177-3AD203B41FA5}">
                      <a16:colId xmlns:a16="http://schemas.microsoft.com/office/drawing/2014/main" val="4201328169"/>
                    </a:ext>
                  </a:extLst>
                </a:gridCol>
                <a:gridCol w="360000">
                  <a:extLst>
                    <a:ext uri="{9D8B030D-6E8A-4147-A177-3AD203B41FA5}">
                      <a16:colId xmlns:a16="http://schemas.microsoft.com/office/drawing/2014/main" val="106454205"/>
                    </a:ext>
                  </a:extLst>
                </a:gridCol>
                <a:gridCol w="360000">
                  <a:extLst>
                    <a:ext uri="{9D8B030D-6E8A-4147-A177-3AD203B41FA5}">
                      <a16:colId xmlns:a16="http://schemas.microsoft.com/office/drawing/2014/main" val="3276616630"/>
                    </a:ext>
                  </a:extLst>
                </a:gridCol>
                <a:gridCol w="360000">
                  <a:extLst>
                    <a:ext uri="{9D8B030D-6E8A-4147-A177-3AD203B41FA5}">
                      <a16:colId xmlns:a16="http://schemas.microsoft.com/office/drawing/2014/main" val="2024084614"/>
                    </a:ext>
                  </a:extLst>
                </a:gridCol>
                <a:gridCol w="360000">
                  <a:extLst>
                    <a:ext uri="{9D8B030D-6E8A-4147-A177-3AD203B41FA5}">
                      <a16:colId xmlns:a16="http://schemas.microsoft.com/office/drawing/2014/main" val="989889724"/>
                    </a:ext>
                  </a:extLst>
                </a:gridCol>
              </a:tblGrid>
              <a:tr h="224479">
                <a:tc>
                  <a:txBody>
                    <a:bodyPr/>
                    <a:lstStyle/>
                    <a:p>
                      <a:pPr algn="l">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spcBef>
                          <a:spcPts val="300"/>
                        </a:spcBef>
                        <a:spcAft>
                          <a:spcPts val="300"/>
                        </a:spcAft>
                      </a:pPr>
                      <a:r>
                        <a:rPr lang="en-GB" sz="1000" noProof="0" dirty="0">
                          <a:solidFill>
                            <a:srgbClr val="000000"/>
                          </a:solidFill>
                          <a:latin typeface="Raleway" pitchFamily="2" charset="0"/>
                        </a:rPr>
                        <a:t>2023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12">
                  <a:txBody>
                    <a:bodyPr/>
                    <a:lstStyle/>
                    <a:p>
                      <a:pPr algn="l">
                        <a:spcBef>
                          <a:spcPts val="300"/>
                        </a:spcBef>
                        <a:spcAft>
                          <a:spcPts val="300"/>
                        </a:spcAft>
                      </a:pPr>
                      <a:r>
                        <a:rPr lang="en-GB" sz="1000" noProof="0" dirty="0">
                          <a:solidFill>
                            <a:srgbClr val="000000"/>
                          </a:solidFill>
                          <a:latin typeface="Raleway" pitchFamily="2" charset="0"/>
                        </a:rPr>
                        <a:t>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12">
                  <a:txBody>
                    <a:bodyPr/>
                    <a:lstStyle/>
                    <a:p>
                      <a:pPr algn="l">
                        <a:spcBef>
                          <a:spcPts val="300"/>
                        </a:spcBef>
                        <a:spcAft>
                          <a:spcPts val="300"/>
                        </a:spcAft>
                      </a:pPr>
                      <a:r>
                        <a:rPr lang="en-GB" sz="1000" noProof="0" dirty="0">
                          <a:solidFill>
                            <a:srgbClr val="000000"/>
                          </a:solidFill>
                          <a:latin typeface="Raleway" pitchFamily="2" charset="0"/>
                        </a:rPr>
                        <a:t>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8">
                  <a:txBody>
                    <a:bodyPr/>
                    <a:lstStyle/>
                    <a:p>
                      <a:pPr algn="l">
                        <a:spcBef>
                          <a:spcPts val="300"/>
                        </a:spcBef>
                        <a:spcAft>
                          <a:spcPts val="300"/>
                        </a:spcAft>
                      </a:pPr>
                      <a:r>
                        <a:rPr lang="en-GB" sz="1000" noProof="0" dirty="0">
                          <a:solidFill>
                            <a:srgbClr val="000000"/>
                          </a:solidFill>
                          <a:latin typeface="Raleway" pitchFamily="2" charset="0"/>
                        </a:rPr>
                        <a:t>2026</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0089275"/>
                  </a:ext>
                </a:extLst>
              </a:tr>
              <a:tr h="224479">
                <a:tc>
                  <a:txBody>
                    <a:bodyPr/>
                    <a:lstStyle/>
                    <a:p>
                      <a:pPr algn="l">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16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17</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28</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29</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4724558"/>
                  </a:ext>
                </a:extLst>
              </a:tr>
              <a:tr h="308659">
                <a:tc>
                  <a:txBody>
                    <a:bodyPr/>
                    <a:lstStyle/>
                    <a:p>
                      <a:pPr algn="l">
                        <a:spcBef>
                          <a:spcPts val="300"/>
                        </a:spcBef>
                        <a:spcAft>
                          <a:spcPts val="300"/>
                        </a:spcAft>
                      </a:pPr>
                      <a:r>
                        <a:rPr lang="en-GB" sz="1200" noProof="0" dirty="0">
                          <a:solidFill>
                            <a:srgbClr val="000000"/>
                          </a:solidFill>
                          <a:latin typeface="Raleway" pitchFamily="2" charset="0"/>
                        </a:rPr>
                        <a:t>Actions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noProof="0" dirty="0">
                          <a:solidFill>
                            <a:srgbClr val="000000"/>
                          </a:solidFill>
                          <a:latin typeface="Raleway" pitchFamily="2" charset="0"/>
                        </a:rPr>
                        <a:t>Activities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0309032"/>
                  </a:ext>
                </a:extLst>
              </a:tr>
              <a:tr h="252539">
                <a:tc rowSpan="4">
                  <a:txBody>
                    <a:bodyPr/>
                    <a:lstStyle/>
                    <a:p>
                      <a:pPr marL="0" marR="0" lvl="0" indent="0" algn="r" defTabSz="1828434" rtl="0" eaLnBrk="1" fontAlgn="auto" latinLnBrk="0" hangingPunct="1">
                        <a:lnSpc>
                          <a:spcPct val="100000"/>
                        </a:lnSpc>
                        <a:spcBef>
                          <a:spcPts val="300"/>
                        </a:spcBef>
                        <a:spcAft>
                          <a:spcPts val="300"/>
                        </a:spcAft>
                        <a:buClrTx/>
                        <a:buSzTx/>
                        <a:buFontTx/>
                        <a:buNone/>
                        <a:tabLst/>
                        <a:defRPr/>
                      </a:pPr>
                      <a:r>
                        <a:rPr lang="en-US" sz="1200" b="1" dirty="0">
                          <a:solidFill>
                            <a:srgbClr val="000000"/>
                          </a:solidFill>
                          <a:latin typeface="Raleway" pitchFamily="2" charset="0"/>
                          <a:cs typeface="Raleway Light"/>
                        </a:rPr>
                        <a:t>Action 1.1. </a:t>
                      </a:r>
                      <a:r>
                        <a:rPr lang="en-US" sz="1200" b="0" dirty="0">
                          <a:solidFill>
                            <a:srgbClr val="000000"/>
                          </a:solidFill>
                          <a:latin typeface="Raleway" pitchFamily="2" charset="0"/>
                          <a:cs typeface="Raleway Light"/>
                        </a:rPr>
                        <a:t>Management Platform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A1.1.1. </a:t>
                      </a:r>
                      <a:r>
                        <a:rPr lang="en-GB" sz="1200" noProof="0" dirty="0">
                          <a:solidFill>
                            <a:srgbClr val="000000"/>
                          </a:solidFill>
                          <a:latin typeface="Raleway" pitchFamily="2" charset="0"/>
                        </a:rPr>
                        <a:t>Management Shared Program</a:t>
                      </a:r>
                      <a:endParaRPr lang="en-GB" sz="1200" noProof="0" dirty="0">
                        <a:solidFill>
                          <a:srgbClr val="000000"/>
                        </a:solidFill>
                        <a:highlight>
                          <a:srgbClr val="FFFF00"/>
                        </a:highlight>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0353390"/>
                  </a:ext>
                </a:extLst>
              </a:tr>
              <a:tr h="252539">
                <a:tc vMerge="1">
                  <a:txBody>
                    <a:bodyPr/>
                    <a:lstStyle/>
                    <a:p>
                      <a:pPr algn="l"/>
                      <a:endParaRPr lang="en-GB" sz="18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A1.1.2. </a:t>
                      </a:r>
                      <a:r>
                        <a:rPr lang="en-GB" sz="1200" b="0" noProof="0" dirty="0">
                          <a:solidFill>
                            <a:srgbClr val="000000"/>
                          </a:solidFill>
                          <a:latin typeface="Raleway" pitchFamily="2" charset="0"/>
                        </a:rPr>
                        <a:t>Communication Platform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6416411"/>
                  </a:ext>
                </a:extLst>
              </a:tr>
              <a:tr h="252539">
                <a:tc vMerge="1">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endParaRPr lang="en-US" sz="2000" b="0" dirty="0">
                        <a:solidFill>
                          <a:srgbClr val="000000"/>
                        </a:solidFill>
                        <a:latin typeface="Raleway" pitchFamily="2" charset="0"/>
                        <a:cs typeface="Raleway Light"/>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A1.1.3. </a:t>
                      </a:r>
                      <a:r>
                        <a:rPr lang="en-GB" sz="1200" noProof="0" dirty="0">
                          <a:solidFill>
                            <a:srgbClr val="000000"/>
                          </a:solidFill>
                          <a:latin typeface="Raleway" pitchFamily="2" charset="0"/>
                        </a:rPr>
                        <a:t>Database platform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2686195"/>
                  </a:ext>
                </a:extLst>
              </a:tr>
              <a:tr h="252539">
                <a:tc vMerge="1">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endParaRPr lang="en-US" sz="2000" b="0" dirty="0">
                        <a:solidFill>
                          <a:srgbClr val="000000"/>
                        </a:solidFill>
                        <a:latin typeface="Raleway" pitchFamily="2" charset="0"/>
                        <a:cs typeface="Raleway Light"/>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A1.1.4.</a:t>
                      </a:r>
                      <a:r>
                        <a:rPr lang="en-GB" sz="1200" noProof="0" dirty="0">
                          <a:solidFill>
                            <a:srgbClr val="000000"/>
                          </a:solidFill>
                          <a:latin typeface="Raleway" pitchFamily="2" charset="0"/>
                        </a:rPr>
                        <a:t>Communication with Funders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F</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M</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A</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M</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J</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J</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A</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S</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O</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N</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D</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J</a:t>
                      </a: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F</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M</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A</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M</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J</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J</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A</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S</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O</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N</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D</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J</a:t>
                      </a: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F</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M</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A</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M</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J</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a:solidFill>
                            <a:srgbClr val="000000"/>
                          </a:solidFill>
                          <a:latin typeface="Raleway" pitchFamily="2" charset="0"/>
                        </a:rPr>
                        <a:t>J</a:t>
                      </a: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95191019"/>
                  </a:ext>
                </a:extLst>
              </a:tr>
              <a:tr h="252539">
                <a:tc rowSpan="3">
                  <a:txBody>
                    <a:bodyPr/>
                    <a:lstStyle/>
                    <a:p>
                      <a:pPr algn="r">
                        <a:spcBef>
                          <a:spcPts val="300"/>
                        </a:spcBef>
                        <a:spcAft>
                          <a:spcPts val="300"/>
                        </a:spcAft>
                      </a:pPr>
                      <a:r>
                        <a:rPr lang="en-US" sz="1200" b="1" noProof="0" dirty="0">
                          <a:solidFill>
                            <a:srgbClr val="000000"/>
                          </a:solidFill>
                          <a:latin typeface="Raleway" pitchFamily="2" charset="0"/>
                        </a:rPr>
                        <a:t>Action 1.2. </a:t>
                      </a:r>
                      <a:r>
                        <a:rPr lang="en-US" sz="1200" b="0" noProof="0" dirty="0">
                          <a:solidFill>
                            <a:srgbClr val="000000"/>
                          </a:solidFill>
                          <a:latin typeface="Raleway" pitchFamily="2" charset="0"/>
                        </a:rPr>
                        <a:t>Regular Consortium Meetings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A1.2.1. </a:t>
                      </a:r>
                      <a:r>
                        <a:rPr lang="en-GB" sz="1200" noProof="0" dirty="0">
                          <a:solidFill>
                            <a:srgbClr val="000000"/>
                          </a:solidFill>
                          <a:latin typeface="Raleway" pitchFamily="2" charset="0"/>
                        </a:rPr>
                        <a:t>Transnational Meetings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512961"/>
                  </a:ext>
                </a:extLst>
              </a:tr>
              <a:tr h="252539">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A1.2.2. </a:t>
                      </a:r>
                      <a:r>
                        <a:rPr lang="en-GB" sz="1200" noProof="0" dirty="0">
                          <a:solidFill>
                            <a:srgbClr val="000000"/>
                          </a:solidFill>
                          <a:latin typeface="Raleway" pitchFamily="2" charset="0"/>
                        </a:rPr>
                        <a:t>Monthly Meetings (Online)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25983605"/>
                  </a:ext>
                </a:extLst>
              </a:tr>
              <a:tr h="252539">
                <a:tc vMerge="1">
                  <a:txBody>
                    <a:bodyPr/>
                    <a:lstStyle/>
                    <a:p>
                      <a:pPr algn="l">
                        <a:spcBef>
                          <a:spcPts val="300"/>
                        </a:spcBef>
                        <a:spcAft>
                          <a:spcPts val="300"/>
                        </a:spcAft>
                      </a:pPr>
                      <a:endParaRPr lang="en-US" sz="2000" b="0"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A1.2.3. </a:t>
                      </a:r>
                      <a:r>
                        <a:rPr lang="en-GB" sz="1200" noProof="0" dirty="0">
                          <a:solidFill>
                            <a:srgbClr val="000000"/>
                          </a:solidFill>
                          <a:latin typeface="Raleway" pitchFamily="2" charset="0"/>
                        </a:rPr>
                        <a:t>Agenda vs Minutes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36517358"/>
                  </a:ext>
                </a:extLst>
              </a:tr>
              <a:tr h="252539">
                <a:tc rowSpan="2">
                  <a:txBody>
                    <a:bodyPr/>
                    <a:lstStyle/>
                    <a:p>
                      <a:pPr algn="r">
                        <a:spcBef>
                          <a:spcPts val="300"/>
                        </a:spcBef>
                        <a:spcAft>
                          <a:spcPts val="300"/>
                        </a:spcAft>
                      </a:pPr>
                      <a:r>
                        <a:rPr lang="en-US" sz="1200" b="1" noProof="0" dirty="0">
                          <a:solidFill>
                            <a:srgbClr val="000000"/>
                          </a:solidFill>
                          <a:latin typeface="Raleway" pitchFamily="2" charset="0"/>
                        </a:rPr>
                        <a:t>Action 1.3. </a:t>
                      </a:r>
                      <a:r>
                        <a:rPr lang="en-US" sz="1200" b="0" noProof="0" dirty="0">
                          <a:solidFill>
                            <a:srgbClr val="000000"/>
                          </a:solidFill>
                          <a:latin typeface="Raleway" pitchFamily="2" charset="0"/>
                        </a:rPr>
                        <a:t>Evaluation and Monitoring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A1.3.1. </a:t>
                      </a:r>
                      <a:r>
                        <a:rPr lang="en-GB" sz="1200" b="0" noProof="0" dirty="0">
                          <a:solidFill>
                            <a:srgbClr val="000000"/>
                          </a:solidFill>
                          <a:latin typeface="Raleway" pitchFamily="2" charset="0"/>
                        </a:rPr>
                        <a:t>Handbook of the Project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3670361"/>
                  </a:ext>
                </a:extLst>
              </a:tr>
              <a:tr h="252539">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A1.3.2. </a:t>
                      </a:r>
                      <a:r>
                        <a:rPr lang="en-GB" sz="1200" b="0" noProof="0" dirty="0">
                          <a:solidFill>
                            <a:srgbClr val="000000"/>
                          </a:solidFill>
                          <a:latin typeface="Raleway" pitchFamily="2" charset="0"/>
                        </a:rPr>
                        <a:t>Regular Reporting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04430940"/>
                  </a:ext>
                </a:extLst>
              </a:tr>
              <a:tr h="252539">
                <a:tc rowSpan="3">
                  <a:txBody>
                    <a:bodyPr/>
                    <a:lstStyle/>
                    <a:p>
                      <a:pPr marL="0" marR="0" lvl="0" indent="0" algn="r" defTabSz="1828434" rtl="0" eaLnBrk="1" fontAlgn="auto" latinLnBrk="0" hangingPunct="1">
                        <a:lnSpc>
                          <a:spcPct val="100000"/>
                        </a:lnSpc>
                        <a:spcBef>
                          <a:spcPts val="300"/>
                        </a:spcBef>
                        <a:spcAft>
                          <a:spcPts val="300"/>
                        </a:spcAft>
                        <a:buClrTx/>
                        <a:buSzTx/>
                        <a:buFontTx/>
                        <a:buNone/>
                        <a:tabLst/>
                        <a:defRPr/>
                      </a:pPr>
                      <a:r>
                        <a:rPr lang="en-US" sz="1200" b="1" dirty="0">
                          <a:solidFill>
                            <a:srgbClr val="000000"/>
                          </a:solidFill>
                          <a:latin typeface="Raleway" pitchFamily="2" charset="0"/>
                          <a:cs typeface="Raleway Light"/>
                        </a:rPr>
                        <a:t>Action 2.1. </a:t>
                      </a:r>
                      <a:r>
                        <a:rPr lang="en-US" sz="1200" dirty="0">
                          <a:solidFill>
                            <a:srgbClr val="000000"/>
                          </a:solidFill>
                          <a:latin typeface="Raleway" pitchFamily="2" charset="0"/>
                          <a:cs typeface="Raleway Light"/>
                        </a:rPr>
                        <a:t>Launching the Ambassadors’ Network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A2.1.1. </a:t>
                      </a:r>
                      <a:r>
                        <a:rPr lang="en-GB" sz="1200" noProof="0" dirty="0">
                          <a:solidFill>
                            <a:srgbClr val="000000"/>
                          </a:solidFill>
                          <a:latin typeface="Raleway" pitchFamily="2" charset="0"/>
                        </a:rPr>
                        <a:t>Invitation Letter (including the action plan)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314693"/>
                  </a:ext>
                </a:extLst>
              </a:tr>
              <a:tr h="252539">
                <a:tc vMerge="1">
                  <a:txBody>
                    <a:bodyPr/>
                    <a:lstStyle/>
                    <a:p>
                      <a:pPr algn="l"/>
                      <a:endParaRPr lang="en-GB" sz="18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A2.1.2. </a:t>
                      </a:r>
                      <a:r>
                        <a:rPr lang="en-GB" sz="1200" noProof="0" dirty="0">
                          <a:solidFill>
                            <a:srgbClr val="000000"/>
                          </a:solidFill>
                          <a:latin typeface="Raleway" pitchFamily="2" charset="0"/>
                        </a:rPr>
                        <a:t>Kick-off Meeting (including the recruitment)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2631022"/>
                  </a:ext>
                </a:extLst>
              </a:tr>
              <a:tr h="252539">
                <a:tc vMerge="1">
                  <a:txBody>
                    <a:bodyPr/>
                    <a:lstStyle/>
                    <a:p>
                      <a:pPr algn="l"/>
                      <a:endParaRPr lang="en-GB" sz="18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pt-PT" sz="1200" b="1" noProof="0" dirty="0">
                          <a:solidFill>
                            <a:srgbClr val="000000"/>
                          </a:solidFill>
                          <a:latin typeface="Raleway" pitchFamily="2" charset="0"/>
                        </a:rPr>
                        <a:t>A2.1.3. </a:t>
                      </a:r>
                      <a:r>
                        <a:rPr lang="pt-PT" sz="1200" noProof="0" dirty="0">
                          <a:solidFill>
                            <a:srgbClr val="000000"/>
                          </a:solidFill>
                          <a:latin typeface="Raleway" pitchFamily="2" charset="0"/>
                        </a:rPr>
                        <a:t>Training </a:t>
                      </a:r>
                      <a:r>
                        <a:rPr lang="en-GB" sz="1200" noProof="0" dirty="0">
                          <a:solidFill>
                            <a:srgbClr val="000000"/>
                          </a:solidFill>
                          <a:latin typeface="Raleway" pitchFamily="2" charset="0"/>
                        </a:rPr>
                        <a:t>Ambassadors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9746538"/>
                  </a:ext>
                </a:extLst>
              </a:tr>
              <a:tr h="252539">
                <a:tc rowSpan="3">
                  <a:txBody>
                    <a:bodyPr/>
                    <a:lstStyle/>
                    <a:p>
                      <a:pPr algn="r">
                        <a:spcBef>
                          <a:spcPts val="300"/>
                        </a:spcBef>
                        <a:spcAft>
                          <a:spcPts val="300"/>
                        </a:spcAft>
                      </a:pPr>
                      <a:r>
                        <a:rPr lang="en-US" sz="1200" b="1" noProof="0" dirty="0">
                          <a:solidFill>
                            <a:srgbClr val="000000"/>
                          </a:solidFill>
                          <a:latin typeface="Raleway" pitchFamily="2" charset="0"/>
                        </a:rPr>
                        <a:t>Action 2.2. </a:t>
                      </a:r>
                      <a:r>
                        <a:rPr lang="en-US" sz="1200" b="0" noProof="0" dirty="0">
                          <a:solidFill>
                            <a:srgbClr val="000000"/>
                          </a:solidFill>
                          <a:latin typeface="Raleway" pitchFamily="2" charset="0"/>
                        </a:rPr>
                        <a:t>Launching the Advisory Board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A2.2.1. </a:t>
                      </a:r>
                      <a:r>
                        <a:rPr lang="en-GB" sz="1200" noProof="0" dirty="0">
                          <a:solidFill>
                            <a:srgbClr val="000000"/>
                          </a:solidFill>
                          <a:latin typeface="Raleway" pitchFamily="2" charset="0"/>
                        </a:rPr>
                        <a:t>Invitation Letter (including the action plan)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503417"/>
                  </a:ext>
                </a:extLst>
              </a:tr>
              <a:tr h="252539">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A2.2.2. </a:t>
                      </a:r>
                      <a:r>
                        <a:rPr lang="en-GB" sz="1200" noProof="0" dirty="0">
                          <a:solidFill>
                            <a:srgbClr val="000000"/>
                          </a:solidFill>
                          <a:latin typeface="Raleway" pitchFamily="2" charset="0"/>
                        </a:rPr>
                        <a:t>Kick-off Meeting (including the recruitment)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16297"/>
                  </a:ext>
                </a:extLst>
              </a:tr>
              <a:tr h="252539">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A2.2.3. </a:t>
                      </a:r>
                      <a:r>
                        <a:rPr lang="en-GB" sz="1200" noProof="0" dirty="0">
                          <a:solidFill>
                            <a:srgbClr val="000000"/>
                          </a:solidFill>
                          <a:latin typeface="Raleway" pitchFamily="2" charset="0"/>
                        </a:rPr>
                        <a:t>Advisory Board Meetings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5972113"/>
                  </a:ext>
                </a:extLst>
              </a:tr>
              <a:tr h="252539">
                <a:tc rowSpan="2">
                  <a:txBody>
                    <a:bodyPr/>
                    <a:lstStyle/>
                    <a:p>
                      <a:pPr algn="r">
                        <a:spcBef>
                          <a:spcPts val="300"/>
                        </a:spcBef>
                        <a:spcAft>
                          <a:spcPts val="300"/>
                        </a:spcAft>
                      </a:pPr>
                      <a:r>
                        <a:rPr lang="en-US" sz="1200" b="1" noProof="0" dirty="0">
                          <a:solidFill>
                            <a:srgbClr val="000000"/>
                          </a:solidFill>
                          <a:latin typeface="Raleway" pitchFamily="2" charset="0"/>
                        </a:rPr>
                        <a:t>Action 2.3. </a:t>
                      </a:r>
                      <a:r>
                        <a:rPr lang="en-US" sz="1200" b="0" noProof="0" dirty="0">
                          <a:solidFill>
                            <a:srgbClr val="000000"/>
                          </a:solidFill>
                          <a:latin typeface="Raleway" pitchFamily="2" charset="0"/>
                        </a:rPr>
                        <a:t>Defining the Strategy of Scale-up </a:t>
                      </a:r>
                      <a:endParaRPr lang="it-IT" sz="1200" b="0" noProof="0" dirty="0">
                        <a:solidFill>
                          <a:srgbClr val="000000"/>
                        </a:solidFill>
                        <a:latin typeface="Raleway"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A2.3.1. </a:t>
                      </a:r>
                      <a:r>
                        <a:rPr lang="en-GB" sz="1200" noProof="0" dirty="0">
                          <a:solidFill>
                            <a:srgbClr val="000000"/>
                          </a:solidFill>
                          <a:latin typeface="Raleway" pitchFamily="2" charset="0"/>
                        </a:rPr>
                        <a:t>Strategic Plan for a Sustainable </a:t>
                      </a:r>
                      <a:r>
                        <a:rPr lang="en-GB" sz="1200" noProof="0" dirty="0" err="1">
                          <a:solidFill>
                            <a:srgbClr val="000000"/>
                          </a:solidFill>
                          <a:latin typeface="Raleway" pitchFamily="2" charset="0"/>
                        </a:rPr>
                        <a:t>SMARTageCARE</a:t>
                      </a:r>
                      <a:r>
                        <a:rPr lang="en-GB" sz="1200" noProof="0" dirty="0">
                          <a:solidFill>
                            <a:srgbClr val="000000"/>
                          </a:solidFill>
                          <a:latin typeface="Raleway" pitchFamily="2" charset="0"/>
                        </a:rPr>
                        <a:t> Ecosystem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342782"/>
                  </a:ext>
                </a:extLst>
              </a:tr>
              <a:tr h="252539">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A2.3.2. </a:t>
                      </a:r>
                      <a:r>
                        <a:rPr lang="en-GB" sz="1200" noProof="0" dirty="0" err="1">
                          <a:solidFill>
                            <a:srgbClr val="000000"/>
                          </a:solidFill>
                          <a:latin typeface="Raleway" pitchFamily="2" charset="0"/>
                        </a:rPr>
                        <a:t>SMARTageCARE</a:t>
                      </a:r>
                      <a:r>
                        <a:rPr lang="en-GB" sz="1200" noProof="0" dirty="0">
                          <a:solidFill>
                            <a:srgbClr val="000000"/>
                          </a:solidFill>
                          <a:latin typeface="Raleway" pitchFamily="2" charset="0"/>
                        </a:rPr>
                        <a:t> Ecosystem Awareness Campaign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0600401"/>
                  </a:ext>
                </a:extLst>
              </a:tr>
              <a:tr h="252539">
                <a:tc rowSpan="2">
                  <a:txBody>
                    <a:bodyPr/>
                    <a:lstStyle/>
                    <a:p>
                      <a:pPr marL="0" marR="0" lvl="0" indent="0" algn="r" defTabSz="1828434" rtl="0" eaLnBrk="1" fontAlgn="auto" latinLnBrk="0" hangingPunct="1">
                        <a:lnSpc>
                          <a:spcPct val="100000"/>
                        </a:lnSpc>
                        <a:spcBef>
                          <a:spcPts val="300"/>
                        </a:spcBef>
                        <a:spcAft>
                          <a:spcPts val="300"/>
                        </a:spcAft>
                        <a:buClrTx/>
                        <a:buSzTx/>
                        <a:buFontTx/>
                        <a:buNone/>
                        <a:tabLst/>
                        <a:defRPr/>
                      </a:pPr>
                      <a:r>
                        <a:rPr lang="en-US" sz="1200" b="1" dirty="0">
                          <a:solidFill>
                            <a:srgbClr val="000000"/>
                          </a:solidFill>
                          <a:latin typeface="Raleway" pitchFamily="2" charset="0"/>
                          <a:cs typeface="Raleway Light"/>
                        </a:rPr>
                        <a:t>Action 3.1. </a:t>
                      </a:r>
                      <a:r>
                        <a:rPr lang="en-US" sz="1200" b="0" dirty="0">
                          <a:solidFill>
                            <a:srgbClr val="000000"/>
                          </a:solidFill>
                          <a:latin typeface="Raleway" pitchFamily="2" charset="0"/>
                          <a:cs typeface="Raleway Light"/>
                        </a:rPr>
                        <a:t>Defining the IKIGAI for </a:t>
                      </a:r>
                      <a:r>
                        <a:rPr lang="en-US" sz="1200" b="0" dirty="0" err="1">
                          <a:solidFill>
                            <a:srgbClr val="000000"/>
                          </a:solidFill>
                          <a:latin typeface="Raleway" pitchFamily="2" charset="0"/>
                          <a:cs typeface="Raleway Light"/>
                        </a:rPr>
                        <a:t>SMARTageCARE</a:t>
                      </a:r>
                      <a:endParaRPr lang="en-US" sz="1200" b="0" dirty="0">
                        <a:solidFill>
                          <a:srgbClr val="000000"/>
                        </a:solidFill>
                        <a:latin typeface="Raleway" pitchFamily="2" charset="0"/>
                        <a:cs typeface="Raleway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300"/>
                        </a:spcBef>
                        <a:spcAft>
                          <a:spcPts val="300"/>
                        </a:spcAft>
                      </a:pPr>
                      <a:r>
                        <a:rPr lang="en-GB" sz="1200" b="1" noProof="0" dirty="0">
                          <a:solidFill>
                            <a:srgbClr val="000000"/>
                          </a:solidFill>
                          <a:latin typeface="Raleway" pitchFamily="2" charset="0"/>
                        </a:rPr>
                        <a:t>A3.1.1. </a:t>
                      </a:r>
                      <a:r>
                        <a:rPr lang="en-GB" sz="1200" noProof="0" dirty="0">
                          <a:solidFill>
                            <a:srgbClr val="000000"/>
                          </a:solidFill>
                          <a:latin typeface="Raleway" pitchFamily="2" charset="0"/>
                        </a:rPr>
                        <a:t>Literature review and online research to find contents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7086907"/>
                  </a:ext>
                </a:extLst>
              </a:tr>
              <a:tr h="252539">
                <a:tc vMerge="1">
                  <a:txBody>
                    <a:bodyPr/>
                    <a:lstStyle/>
                    <a:p>
                      <a:pPr algn="l"/>
                      <a:endParaRPr lang="en-GB" sz="18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A3.1.2. </a:t>
                      </a:r>
                      <a:r>
                        <a:rPr lang="en-GB" sz="1200" noProof="0" dirty="0">
                          <a:solidFill>
                            <a:srgbClr val="000000"/>
                          </a:solidFill>
                          <a:latin typeface="Raleway" pitchFamily="2" charset="0"/>
                        </a:rPr>
                        <a:t>Studying the older adults' interests and demands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2415955"/>
                  </a:ext>
                </a:extLst>
              </a:tr>
              <a:tr h="252539">
                <a:tc rowSpan="2">
                  <a:txBody>
                    <a:bodyPr/>
                    <a:lstStyle/>
                    <a:p>
                      <a:pPr algn="r">
                        <a:lnSpc>
                          <a:spcPct val="100000"/>
                        </a:lnSpc>
                        <a:spcBef>
                          <a:spcPts val="300"/>
                        </a:spcBef>
                        <a:spcAft>
                          <a:spcPts val="300"/>
                        </a:spcAft>
                      </a:pPr>
                      <a:r>
                        <a:rPr lang="en-US" sz="1200" b="1" noProof="0" dirty="0">
                          <a:solidFill>
                            <a:srgbClr val="000000"/>
                          </a:solidFill>
                          <a:latin typeface="Raleway" pitchFamily="2" charset="0"/>
                        </a:rPr>
                        <a:t>Action 3.2. </a:t>
                      </a:r>
                      <a:r>
                        <a:rPr lang="en-US" sz="1200" b="0" noProof="0" dirty="0">
                          <a:solidFill>
                            <a:srgbClr val="000000"/>
                          </a:solidFill>
                          <a:latin typeface="Raleway" pitchFamily="2" charset="0"/>
                        </a:rPr>
                        <a:t>Designing the IKIGAI Training Program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300"/>
                        </a:spcBef>
                        <a:spcAft>
                          <a:spcPts val="300"/>
                        </a:spcAft>
                      </a:pPr>
                      <a:r>
                        <a:rPr lang="en-GB" sz="1200" b="1" noProof="0" dirty="0">
                          <a:solidFill>
                            <a:srgbClr val="000000"/>
                          </a:solidFill>
                          <a:latin typeface="Raleway" pitchFamily="2" charset="0"/>
                        </a:rPr>
                        <a:t>A3.2.1. </a:t>
                      </a:r>
                      <a:r>
                        <a:rPr lang="en-GB" sz="1200" noProof="0" dirty="0">
                          <a:solidFill>
                            <a:srgbClr val="000000"/>
                          </a:solidFill>
                          <a:latin typeface="Raleway" pitchFamily="2" charset="0"/>
                        </a:rPr>
                        <a:t>Workshops to design the IKIGAI Training Program (co-creation)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7895876"/>
                  </a:ext>
                </a:extLst>
              </a:tr>
              <a:tr h="252539">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300"/>
                        </a:spcBef>
                        <a:spcAft>
                          <a:spcPts val="300"/>
                        </a:spcAft>
                      </a:pPr>
                      <a:r>
                        <a:rPr lang="en-GB" sz="1200" b="1" noProof="0" dirty="0">
                          <a:solidFill>
                            <a:srgbClr val="000000"/>
                          </a:solidFill>
                          <a:latin typeface="Raleway" pitchFamily="2" charset="0"/>
                        </a:rPr>
                        <a:t>A3.2.2. </a:t>
                      </a:r>
                      <a:r>
                        <a:rPr lang="en-GB" sz="1200" noProof="0" dirty="0">
                          <a:solidFill>
                            <a:srgbClr val="000000"/>
                          </a:solidFill>
                          <a:latin typeface="Raleway" pitchFamily="2" charset="0"/>
                        </a:rPr>
                        <a:t>Developing the IKIGAI Training Program (Book, Games, Tools)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2488059"/>
                  </a:ext>
                </a:extLst>
              </a:tr>
              <a:tr h="252539">
                <a:tc rowSpan="3">
                  <a:txBody>
                    <a:bodyPr/>
                    <a:lstStyle/>
                    <a:p>
                      <a:pPr algn="r">
                        <a:lnSpc>
                          <a:spcPct val="100000"/>
                        </a:lnSpc>
                        <a:spcBef>
                          <a:spcPts val="300"/>
                        </a:spcBef>
                        <a:spcAft>
                          <a:spcPts val="300"/>
                        </a:spcAft>
                      </a:pPr>
                      <a:r>
                        <a:rPr lang="en-US" sz="1200" b="1" noProof="0" dirty="0">
                          <a:solidFill>
                            <a:srgbClr val="000000"/>
                          </a:solidFill>
                          <a:latin typeface="Raleway" pitchFamily="2" charset="0"/>
                        </a:rPr>
                        <a:t>Action 3.3. </a:t>
                      </a:r>
                      <a:r>
                        <a:rPr lang="en-US" sz="1200" b="0" noProof="0" dirty="0">
                          <a:solidFill>
                            <a:srgbClr val="000000"/>
                          </a:solidFill>
                          <a:latin typeface="Raleway" pitchFamily="2" charset="0"/>
                        </a:rPr>
                        <a:t>Building the IKIGAI Digital Platform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300"/>
                        </a:spcBef>
                        <a:spcAft>
                          <a:spcPts val="300"/>
                        </a:spcAft>
                      </a:pPr>
                      <a:r>
                        <a:rPr lang="en-GB" sz="1200" b="1" noProof="0" dirty="0">
                          <a:solidFill>
                            <a:srgbClr val="000000"/>
                          </a:solidFill>
                          <a:latin typeface="Raleway" pitchFamily="2" charset="0"/>
                        </a:rPr>
                        <a:t>A3.3.1. </a:t>
                      </a:r>
                      <a:r>
                        <a:rPr lang="en-GB" sz="1200" noProof="0" dirty="0">
                          <a:solidFill>
                            <a:srgbClr val="000000"/>
                          </a:solidFill>
                          <a:latin typeface="Raleway" pitchFamily="2" charset="0"/>
                        </a:rPr>
                        <a:t>Architecture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6295699"/>
                  </a:ext>
                </a:extLst>
              </a:tr>
              <a:tr h="252539">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300"/>
                        </a:spcBef>
                        <a:spcAft>
                          <a:spcPts val="300"/>
                        </a:spcAft>
                      </a:pPr>
                      <a:r>
                        <a:rPr lang="en-GB" sz="1200" b="1" noProof="0" dirty="0">
                          <a:solidFill>
                            <a:srgbClr val="000000"/>
                          </a:solidFill>
                          <a:latin typeface="Raleway" pitchFamily="2" charset="0"/>
                        </a:rPr>
                        <a:t>A3.3.2. </a:t>
                      </a:r>
                      <a:r>
                        <a:rPr lang="en-GB" sz="1200" noProof="0" dirty="0">
                          <a:solidFill>
                            <a:srgbClr val="000000"/>
                          </a:solidFill>
                          <a:latin typeface="Raleway" pitchFamily="2" charset="0"/>
                        </a:rPr>
                        <a:t>Construction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2223266"/>
                  </a:ext>
                </a:extLst>
              </a:tr>
              <a:tr h="252539">
                <a:tc vMerge="1">
                  <a:txBody>
                    <a:bodyPr/>
                    <a:lstStyle/>
                    <a:p>
                      <a:pPr algn="l">
                        <a:spcBef>
                          <a:spcPts val="300"/>
                        </a:spcBef>
                        <a:spcAft>
                          <a:spcPts val="300"/>
                        </a:spcAft>
                      </a:pPr>
                      <a:endParaRPr lang="en-US" sz="2000" b="0"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300"/>
                        </a:spcBef>
                        <a:spcAft>
                          <a:spcPts val="300"/>
                        </a:spcAft>
                      </a:pPr>
                      <a:r>
                        <a:rPr lang="en-GB" sz="1200" b="1" noProof="0" dirty="0">
                          <a:solidFill>
                            <a:srgbClr val="000000"/>
                          </a:solidFill>
                          <a:latin typeface="Raleway" pitchFamily="2" charset="0"/>
                        </a:rPr>
                        <a:t>A3.3.3. </a:t>
                      </a:r>
                      <a:r>
                        <a:rPr lang="en-GB" sz="1200" noProof="0" dirty="0">
                          <a:solidFill>
                            <a:srgbClr val="000000"/>
                          </a:solidFill>
                          <a:latin typeface="Raleway" pitchFamily="2" charset="0"/>
                        </a:rPr>
                        <a:t>Testing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241671"/>
                  </a:ext>
                </a:extLst>
              </a:tr>
              <a:tr h="252539">
                <a:tc rowSpan="3">
                  <a:txBody>
                    <a:bodyPr/>
                    <a:lstStyle/>
                    <a:p>
                      <a:pPr marL="0" marR="0" lvl="0" indent="0" algn="r" defTabSz="1828434" rtl="0" eaLnBrk="1" fontAlgn="auto" latinLnBrk="0" hangingPunct="1">
                        <a:lnSpc>
                          <a:spcPct val="100000"/>
                        </a:lnSpc>
                        <a:spcBef>
                          <a:spcPts val="300"/>
                        </a:spcBef>
                        <a:spcAft>
                          <a:spcPts val="300"/>
                        </a:spcAft>
                        <a:buClrTx/>
                        <a:buSzTx/>
                        <a:buFontTx/>
                        <a:buNone/>
                        <a:tabLst/>
                        <a:defRPr/>
                      </a:pPr>
                      <a:r>
                        <a:rPr lang="en-US" sz="1200" b="1" dirty="0">
                          <a:solidFill>
                            <a:srgbClr val="000000"/>
                          </a:solidFill>
                          <a:latin typeface="Raleway" pitchFamily="2" charset="0"/>
                          <a:cs typeface="Raleway Light"/>
                        </a:rPr>
                        <a:t>Action 4.1. </a:t>
                      </a:r>
                      <a:r>
                        <a:rPr lang="en-US" sz="1200" b="0" dirty="0">
                          <a:solidFill>
                            <a:srgbClr val="000000"/>
                          </a:solidFill>
                          <a:latin typeface="Raleway" pitchFamily="2" charset="0"/>
                          <a:cs typeface="Raleway Light"/>
                        </a:rPr>
                        <a:t>Study of Usability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A4.1.1. </a:t>
                      </a:r>
                      <a:r>
                        <a:rPr lang="en-GB" sz="1200" noProof="0" dirty="0">
                          <a:solidFill>
                            <a:srgbClr val="000000"/>
                          </a:solidFill>
                          <a:latin typeface="Raleway" pitchFamily="2" charset="0"/>
                        </a:rPr>
                        <a:t>Protocol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7250250"/>
                  </a:ext>
                </a:extLst>
              </a:tr>
              <a:tr h="252539">
                <a:tc vMerge="1">
                  <a:txBody>
                    <a:bodyPr/>
                    <a:lstStyle/>
                    <a:p>
                      <a:pPr algn="l"/>
                      <a:endParaRPr lang="en-GB" sz="18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A4.1.2. </a:t>
                      </a:r>
                      <a:r>
                        <a:rPr lang="en-GB" sz="1200" noProof="0" dirty="0">
                          <a:solidFill>
                            <a:srgbClr val="000000"/>
                          </a:solidFill>
                          <a:latin typeface="Raleway" pitchFamily="2" charset="0"/>
                        </a:rPr>
                        <a:t>Ethics &amp; GRDP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235843"/>
                  </a:ext>
                </a:extLst>
              </a:tr>
              <a:tr h="252539">
                <a:tc vMerge="1">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endParaRPr lang="en-US" sz="2000" b="0" dirty="0">
                        <a:solidFill>
                          <a:srgbClr val="000000"/>
                        </a:solidFill>
                        <a:latin typeface="Raleway" pitchFamily="2" charset="0"/>
                        <a:cs typeface="Raleway Light"/>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A4.1.3. </a:t>
                      </a:r>
                      <a:r>
                        <a:rPr lang="en-GB" sz="1200" noProof="0" dirty="0">
                          <a:solidFill>
                            <a:srgbClr val="000000"/>
                          </a:solidFill>
                          <a:latin typeface="Raleway" pitchFamily="2" charset="0"/>
                        </a:rPr>
                        <a:t>Implementation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2122055"/>
                  </a:ext>
                </a:extLst>
              </a:tr>
              <a:tr h="252539">
                <a:tc rowSpan="3">
                  <a:txBody>
                    <a:bodyPr/>
                    <a:lstStyle/>
                    <a:p>
                      <a:pPr algn="r">
                        <a:spcBef>
                          <a:spcPts val="300"/>
                        </a:spcBef>
                        <a:spcAft>
                          <a:spcPts val="300"/>
                        </a:spcAft>
                      </a:pPr>
                      <a:r>
                        <a:rPr lang="en-US" sz="1200" b="1" noProof="0" dirty="0">
                          <a:solidFill>
                            <a:srgbClr val="000000"/>
                          </a:solidFill>
                          <a:latin typeface="Raleway" pitchFamily="2" charset="0"/>
                        </a:rPr>
                        <a:t>Action 4.2. </a:t>
                      </a:r>
                      <a:r>
                        <a:rPr lang="en-US" sz="1200" b="0" noProof="0" dirty="0">
                          <a:solidFill>
                            <a:srgbClr val="000000"/>
                          </a:solidFill>
                          <a:latin typeface="Raleway" pitchFamily="2" charset="0"/>
                        </a:rPr>
                        <a:t>Study of Impact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A4.2.1. </a:t>
                      </a:r>
                      <a:r>
                        <a:rPr lang="en-GB" sz="1200" noProof="0" dirty="0">
                          <a:solidFill>
                            <a:srgbClr val="000000"/>
                          </a:solidFill>
                          <a:latin typeface="Raleway" pitchFamily="2" charset="0"/>
                        </a:rPr>
                        <a:t>Protocol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560214"/>
                  </a:ext>
                </a:extLst>
              </a:tr>
              <a:tr h="252539">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A4.2.2. </a:t>
                      </a:r>
                      <a:r>
                        <a:rPr lang="en-GB" sz="1200" noProof="0" dirty="0">
                          <a:solidFill>
                            <a:srgbClr val="000000"/>
                          </a:solidFill>
                          <a:latin typeface="Raleway" pitchFamily="2" charset="0"/>
                        </a:rPr>
                        <a:t>Ethics &amp; GRDP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9635522"/>
                  </a:ext>
                </a:extLst>
              </a:tr>
              <a:tr h="252539">
                <a:tc vMerge="1">
                  <a:txBody>
                    <a:bodyPr/>
                    <a:lstStyle/>
                    <a:p>
                      <a:pPr algn="l">
                        <a:spcBef>
                          <a:spcPts val="300"/>
                        </a:spcBef>
                        <a:spcAft>
                          <a:spcPts val="300"/>
                        </a:spcAft>
                      </a:pPr>
                      <a:endParaRPr lang="en-US" sz="2000" b="0"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A4.2.3. </a:t>
                      </a:r>
                      <a:r>
                        <a:rPr lang="en-GB" sz="1200" noProof="0" dirty="0">
                          <a:solidFill>
                            <a:srgbClr val="000000"/>
                          </a:solidFill>
                          <a:latin typeface="Raleway" pitchFamily="2" charset="0"/>
                        </a:rPr>
                        <a:t>Implementation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6545092"/>
                  </a:ext>
                </a:extLst>
              </a:tr>
              <a:tr h="252539">
                <a:tc rowSpan="2">
                  <a:txBody>
                    <a:bodyPr/>
                    <a:lstStyle/>
                    <a:p>
                      <a:pPr algn="r">
                        <a:spcBef>
                          <a:spcPts val="300"/>
                        </a:spcBef>
                        <a:spcAft>
                          <a:spcPts val="300"/>
                        </a:spcAft>
                      </a:pPr>
                      <a:r>
                        <a:rPr lang="en-US" sz="1200" b="1" noProof="0" dirty="0">
                          <a:solidFill>
                            <a:srgbClr val="000000"/>
                          </a:solidFill>
                          <a:latin typeface="Raleway" pitchFamily="2" charset="0"/>
                        </a:rPr>
                        <a:t>Action 4.3. </a:t>
                      </a:r>
                      <a:r>
                        <a:rPr lang="en-US" sz="1200" b="0" noProof="0" dirty="0">
                          <a:solidFill>
                            <a:srgbClr val="000000"/>
                          </a:solidFill>
                          <a:latin typeface="Raleway" pitchFamily="2" charset="0"/>
                        </a:rPr>
                        <a:t>Recommendations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A4.3.1. </a:t>
                      </a:r>
                      <a:r>
                        <a:rPr lang="en-GB" sz="1200" noProof="0" dirty="0">
                          <a:solidFill>
                            <a:srgbClr val="000000"/>
                          </a:solidFill>
                          <a:latin typeface="Raleway" pitchFamily="2" charset="0"/>
                        </a:rPr>
                        <a:t>Users’ recommendations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7993453"/>
                  </a:ext>
                </a:extLst>
              </a:tr>
              <a:tr h="252539">
                <a:tc vMerge="1">
                  <a:txBody>
                    <a:bodyPr/>
                    <a:lstStyle/>
                    <a:p>
                      <a:pPr algn="l">
                        <a:spcBef>
                          <a:spcPts val="300"/>
                        </a:spcBef>
                        <a:spcAft>
                          <a:spcPts val="300"/>
                        </a:spcAft>
                      </a:pPr>
                      <a:endParaRPr lang="en-US" sz="2000" b="0"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A4.3.3. </a:t>
                      </a:r>
                      <a:r>
                        <a:rPr lang="en-GB" sz="1200" b="0" noProof="0" dirty="0">
                          <a:solidFill>
                            <a:srgbClr val="000000"/>
                          </a:solidFill>
                          <a:latin typeface="Raleway" pitchFamily="2" charset="0"/>
                        </a:rPr>
                        <a:t>Ethical recommendations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6477542"/>
                  </a:ext>
                </a:extLst>
              </a:tr>
              <a:tr h="252539">
                <a:tc rowSpan="2">
                  <a:txBody>
                    <a:bodyPr/>
                    <a:lstStyle/>
                    <a:p>
                      <a:pPr marL="0" marR="0" lvl="0" indent="0" algn="r" defTabSz="1828434" rtl="0" eaLnBrk="1" fontAlgn="auto" latinLnBrk="0" hangingPunct="1">
                        <a:lnSpc>
                          <a:spcPct val="100000"/>
                        </a:lnSpc>
                        <a:spcBef>
                          <a:spcPts val="300"/>
                        </a:spcBef>
                        <a:spcAft>
                          <a:spcPts val="300"/>
                        </a:spcAft>
                        <a:buClrTx/>
                        <a:buSzTx/>
                        <a:buFontTx/>
                        <a:buNone/>
                        <a:tabLst/>
                        <a:defRPr/>
                      </a:pPr>
                      <a:r>
                        <a:rPr lang="en-US" sz="1200" b="1" dirty="0">
                          <a:solidFill>
                            <a:srgbClr val="000000"/>
                          </a:solidFill>
                          <a:latin typeface="Raleway" pitchFamily="2" charset="0"/>
                          <a:cs typeface="Raleway Light"/>
                        </a:rPr>
                        <a:t>Action 5.1. </a:t>
                      </a:r>
                      <a:r>
                        <a:rPr lang="en-US" sz="1200" b="0" dirty="0">
                          <a:solidFill>
                            <a:srgbClr val="000000"/>
                          </a:solidFill>
                          <a:latin typeface="Raleway" pitchFamily="2" charset="0"/>
                          <a:cs typeface="Raleway Light"/>
                        </a:rPr>
                        <a:t>Planning and Identity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A5.1.1. </a:t>
                      </a:r>
                      <a:r>
                        <a:rPr lang="en-GB" sz="1200" noProof="0" dirty="0">
                          <a:solidFill>
                            <a:srgbClr val="000000"/>
                          </a:solidFill>
                          <a:latin typeface="Raleway" pitchFamily="2" charset="0"/>
                        </a:rPr>
                        <a:t>Communication and dissemination plan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7801695"/>
                  </a:ext>
                </a:extLst>
              </a:tr>
              <a:tr h="252539">
                <a:tc vMerge="1">
                  <a:txBody>
                    <a:bodyPr/>
                    <a:lstStyle/>
                    <a:p>
                      <a:pPr algn="l"/>
                      <a:endParaRPr lang="en-GB" sz="18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A5.1.2. </a:t>
                      </a:r>
                      <a:r>
                        <a:rPr lang="en-GB" sz="1200" noProof="0" dirty="0">
                          <a:solidFill>
                            <a:srgbClr val="000000"/>
                          </a:solidFill>
                          <a:latin typeface="Raleway" pitchFamily="2" charset="0"/>
                        </a:rPr>
                        <a:t>Project identity, templates, and materials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0050360"/>
                  </a:ext>
                </a:extLst>
              </a:tr>
              <a:tr h="252539">
                <a:tc rowSpan="3">
                  <a:txBody>
                    <a:bodyPr/>
                    <a:lstStyle/>
                    <a:p>
                      <a:pPr algn="r">
                        <a:spcBef>
                          <a:spcPts val="300"/>
                        </a:spcBef>
                        <a:spcAft>
                          <a:spcPts val="300"/>
                        </a:spcAft>
                      </a:pPr>
                      <a:r>
                        <a:rPr lang="en-US" sz="1200" b="1" noProof="0" dirty="0">
                          <a:solidFill>
                            <a:srgbClr val="000000"/>
                          </a:solidFill>
                          <a:latin typeface="Raleway" pitchFamily="2" charset="0"/>
                        </a:rPr>
                        <a:t>Action 5.2. </a:t>
                      </a:r>
                      <a:r>
                        <a:rPr lang="en-US" sz="1200" b="0" noProof="0" dirty="0">
                          <a:solidFill>
                            <a:srgbClr val="000000"/>
                          </a:solidFill>
                          <a:latin typeface="Raleway" pitchFamily="2" charset="0"/>
                        </a:rPr>
                        <a:t>Online Communication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A5.2.1. </a:t>
                      </a:r>
                      <a:r>
                        <a:rPr lang="en-GB" sz="1200" noProof="0" dirty="0">
                          <a:solidFill>
                            <a:srgbClr val="000000"/>
                          </a:solidFill>
                          <a:latin typeface="Raleway" pitchFamily="2" charset="0"/>
                        </a:rPr>
                        <a:t>Website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910975660"/>
                  </a:ext>
                </a:extLst>
              </a:tr>
              <a:tr h="252539">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A5.2.2. </a:t>
                      </a:r>
                      <a:r>
                        <a:rPr lang="en-GB" sz="1200" noProof="0" dirty="0">
                          <a:solidFill>
                            <a:srgbClr val="000000"/>
                          </a:solidFill>
                          <a:latin typeface="Raleway" pitchFamily="2" charset="0"/>
                        </a:rPr>
                        <a:t>Digital Social Media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5565460"/>
                  </a:ext>
                </a:extLst>
              </a:tr>
              <a:tr h="252539">
                <a:tc vMerge="1">
                  <a:txBody>
                    <a:bodyPr/>
                    <a:lstStyle/>
                    <a:p>
                      <a:pPr algn="l">
                        <a:spcBef>
                          <a:spcPts val="300"/>
                        </a:spcBef>
                        <a:spcAft>
                          <a:spcPts val="300"/>
                        </a:spcAft>
                      </a:pPr>
                      <a:endParaRPr lang="en-US" sz="2000" b="0"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434" rtl="0" eaLnBrk="1" fontAlgn="auto" latinLnBrk="0" hangingPunct="1">
                        <a:lnSpc>
                          <a:spcPct val="100000"/>
                        </a:lnSpc>
                        <a:spcBef>
                          <a:spcPts val="300"/>
                        </a:spcBef>
                        <a:spcAft>
                          <a:spcPts val="300"/>
                        </a:spcAft>
                        <a:buClrTx/>
                        <a:buSzTx/>
                        <a:buFontTx/>
                        <a:buNone/>
                        <a:tabLst/>
                        <a:defRPr/>
                      </a:pPr>
                      <a:r>
                        <a:rPr lang="en-GB" sz="1200" b="1" noProof="0" dirty="0">
                          <a:solidFill>
                            <a:srgbClr val="000000"/>
                          </a:solidFill>
                          <a:latin typeface="Raleway" pitchFamily="2" charset="0"/>
                        </a:rPr>
                        <a:t>A5.2.3. </a:t>
                      </a:r>
                      <a:r>
                        <a:rPr lang="en-GB" sz="1200" noProof="0" dirty="0">
                          <a:solidFill>
                            <a:srgbClr val="000000"/>
                          </a:solidFill>
                          <a:latin typeface="Raleway" pitchFamily="2" charset="0"/>
                        </a:rPr>
                        <a:t>Digital Newsletter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339178399"/>
                  </a:ext>
                </a:extLst>
              </a:tr>
              <a:tr h="252539">
                <a:tc rowSpan="3">
                  <a:txBody>
                    <a:bodyPr/>
                    <a:lstStyle/>
                    <a:p>
                      <a:pPr algn="r">
                        <a:spcBef>
                          <a:spcPts val="300"/>
                        </a:spcBef>
                        <a:spcAft>
                          <a:spcPts val="300"/>
                        </a:spcAft>
                      </a:pPr>
                      <a:r>
                        <a:rPr lang="en-US" sz="1200" b="1" noProof="0" dirty="0">
                          <a:solidFill>
                            <a:srgbClr val="000000"/>
                          </a:solidFill>
                          <a:latin typeface="Raleway" pitchFamily="2" charset="0"/>
                        </a:rPr>
                        <a:t>Action 5.3. </a:t>
                      </a:r>
                      <a:r>
                        <a:rPr lang="en-US" sz="1200" b="0" noProof="0" dirty="0">
                          <a:solidFill>
                            <a:srgbClr val="000000"/>
                          </a:solidFill>
                          <a:latin typeface="Raleway" pitchFamily="2" charset="0"/>
                        </a:rPr>
                        <a:t>Awareness Campaign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A5.3.1. </a:t>
                      </a:r>
                      <a:r>
                        <a:rPr lang="en-GB" sz="1200" b="0" noProof="0" dirty="0">
                          <a:solidFill>
                            <a:srgbClr val="000000"/>
                          </a:solidFill>
                          <a:latin typeface="Raleway" pitchFamily="2" charset="0"/>
                        </a:rPr>
                        <a:t>Multiplayer Events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104286161"/>
                  </a:ext>
                </a:extLst>
              </a:tr>
              <a:tr h="252539">
                <a:tc vMerge="1">
                  <a:txBody>
                    <a:bodyPr/>
                    <a:lstStyle/>
                    <a:p>
                      <a:pPr algn="l"/>
                      <a:endParaRPr lang="en-GB" sz="2000" b="1"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A5.3.2. </a:t>
                      </a:r>
                      <a:r>
                        <a:rPr lang="en-GB" sz="1200" noProof="0" dirty="0">
                          <a:solidFill>
                            <a:srgbClr val="000000"/>
                          </a:solidFill>
                          <a:latin typeface="Raleway" pitchFamily="2" charset="0"/>
                        </a:rPr>
                        <a:t>Scaling-up across Europe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0033764"/>
                  </a:ext>
                </a:extLst>
              </a:tr>
              <a:tr h="252539">
                <a:tc vMerge="1">
                  <a:txBody>
                    <a:bodyPr/>
                    <a:lstStyle/>
                    <a:p>
                      <a:pPr algn="l">
                        <a:spcBef>
                          <a:spcPts val="300"/>
                        </a:spcBef>
                        <a:spcAft>
                          <a:spcPts val="300"/>
                        </a:spcAft>
                      </a:pPr>
                      <a:endParaRPr lang="en-US" sz="2000" b="0" noProof="0" dirty="0">
                        <a:solidFill>
                          <a:srgbClr val="000000"/>
                        </a:solidFill>
                        <a:latin typeface="Raleway" pitchFamily="2" charset="0"/>
                      </a:endParaRPr>
                    </a:p>
                  </a:txBody>
                  <a:tcPr>
                    <a:lnL w="6350" cap="flat" cmpd="sng" algn="ctr">
                      <a:solidFill>
                        <a:srgbClr val="F10F21"/>
                      </a:solidFill>
                      <a:prstDash val="solid"/>
                      <a:round/>
                      <a:headEnd type="none" w="med" len="med"/>
                      <a:tailEnd type="none" w="med" len="med"/>
                    </a:lnL>
                    <a:lnR w="6350" cap="flat" cmpd="sng" algn="ctr">
                      <a:solidFill>
                        <a:srgbClr val="F10F21"/>
                      </a:solidFill>
                      <a:prstDash val="solid"/>
                      <a:round/>
                      <a:headEnd type="none" w="med" len="med"/>
                      <a:tailEnd type="none" w="med" len="med"/>
                    </a:lnR>
                    <a:lnT w="6350" cap="flat" cmpd="sng" algn="ctr">
                      <a:solidFill>
                        <a:srgbClr val="F10F21"/>
                      </a:solidFill>
                      <a:prstDash val="solid"/>
                      <a:round/>
                      <a:headEnd type="none" w="med" len="med"/>
                      <a:tailEnd type="none" w="med" len="med"/>
                    </a:lnT>
                    <a:lnB w="6350" cap="flat" cmpd="sng" algn="ctr">
                      <a:solidFill>
                        <a:srgbClr val="F10F2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300"/>
                        </a:spcBef>
                        <a:spcAft>
                          <a:spcPts val="300"/>
                        </a:spcAft>
                      </a:pPr>
                      <a:r>
                        <a:rPr lang="en-GB" sz="1200" b="1" noProof="0" dirty="0">
                          <a:solidFill>
                            <a:srgbClr val="000000"/>
                          </a:solidFill>
                          <a:latin typeface="Raleway" pitchFamily="2" charset="0"/>
                        </a:rPr>
                        <a:t>A5.3.3. </a:t>
                      </a:r>
                      <a:r>
                        <a:rPr lang="en-GB" sz="1200" noProof="0" dirty="0">
                          <a:solidFill>
                            <a:srgbClr val="000000"/>
                          </a:solidFill>
                          <a:latin typeface="Raleway" pitchFamily="2" charset="0"/>
                        </a:rPr>
                        <a:t>Recommendations for transferability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J</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Bef>
                          <a:spcPts val="300"/>
                        </a:spcBef>
                        <a:spcAft>
                          <a:spcPts val="300"/>
                        </a:spcAft>
                      </a:pPr>
                      <a:r>
                        <a:rPr lang="en-GB" sz="1000" noProof="0" dirty="0">
                          <a:solidFill>
                            <a:srgbClr val="000000"/>
                          </a:solidFill>
                          <a:latin typeface="Raleway" pitchFamily="2" charset="0"/>
                        </a:rPr>
                        <a: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spcAft>
                          <a:spcPts val="300"/>
                        </a:spcAft>
                      </a:pPr>
                      <a:endParaRPr lang="en-GB" sz="1000" noProof="0" dirty="0">
                        <a:solidFill>
                          <a:srgbClr val="000000"/>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0856677"/>
                  </a:ext>
                </a:extLst>
              </a:tr>
            </a:tbl>
          </a:graphicData>
        </a:graphic>
      </p:graphicFrame>
      <p:sp>
        <p:nvSpPr>
          <p:cNvPr id="14" name="TextBox 13">
            <a:extLst>
              <a:ext uri="{FF2B5EF4-FFF2-40B4-BE49-F238E27FC236}">
                <a16:creationId xmlns:a16="http://schemas.microsoft.com/office/drawing/2014/main" id="{6E97CB29-9002-4919-B0BA-DE1EA4F9295C}"/>
              </a:ext>
            </a:extLst>
          </p:cNvPr>
          <p:cNvSpPr txBox="1"/>
          <p:nvPr/>
        </p:nvSpPr>
        <p:spPr>
          <a:xfrm>
            <a:off x="-113410" y="2556747"/>
            <a:ext cx="1730736" cy="769441"/>
          </a:xfrm>
          <a:prstGeom prst="rect">
            <a:avLst/>
          </a:prstGeom>
          <a:noFill/>
        </p:spPr>
        <p:txBody>
          <a:bodyPr wrap="square" rtlCol="0">
            <a:spAutoFit/>
          </a:bodyPr>
          <a:lstStyle/>
          <a:p>
            <a:pPr algn="r"/>
            <a:r>
              <a:rPr lang="en-GB" sz="4400" b="1" dirty="0">
                <a:solidFill>
                  <a:schemeClr val="accent1"/>
                </a:solidFill>
                <a:latin typeface="Raleway"/>
                <a:cs typeface="Raleway"/>
              </a:rPr>
              <a:t>WP1</a:t>
            </a:r>
          </a:p>
        </p:txBody>
      </p:sp>
      <p:sp>
        <p:nvSpPr>
          <p:cNvPr id="15" name="TextBox 14">
            <a:extLst>
              <a:ext uri="{FF2B5EF4-FFF2-40B4-BE49-F238E27FC236}">
                <a16:creationId xmlns:a16="http://schemas.microsoft.com/office/drawing/2014/main" id="{1F80F833-B86D-4387-9E60-1BE5DF7E6FDC}"/>
              </a:ext>
            </a:extLst>
          </p:cNvPr>
          <p:cNvSpPr txBox="1"/>
          <p:nvPr/>
        </p:nvSpPr>
        <p:spPr>
          <a:xfrm>
            <a:off x="-106325" y="5034414"/>
            <a:ext cx="1730736" cy="769441"/>
          </a:xfrm>
          <a:prstGeom prst="rect">
            <a:avLst/>
          </a:prstGeom>
          <a:noFill/>
        </p:spPr>
        <p:txBody>
          <a:bodyPr wrap="square" rtlCol="0">
            <a:spAutoFit/>
          </a:bodyPr>
          <a:lstStyle/>
          <a:p>
            <a:pPr algn="r"/>
            <a:r>
              <a:rPr lang="en-GB" sz="4400" b="1" dirty="0">
                <a:solidFill>
                  <a:schemeClr val="accent2"/>
                </a:solidFill>
                <a:latin typeface="Raleway"/>
                <a:cs typeface="Raleway"/>
              </a:rPr>
              <a:t>WP2</a:t>
            </a:r>
          </a:p>
        </p:txBody>
      </p:sp>
      <p:sp>
        <p:nvSpPr>
          <p:cNvPr id="16" name="TextBox 15">
            <a:extLst>
              <a:ext uri="{FF2B5EF4-FFF2-40B4-BE49-F238E27FC236}">
                <a16:creationId xmlns:a16="http://schemas.microsoft.com/office/drawing/2014/main" id="{5DAA9925-95F4-4AD4-979D-D5177E4E86FE}"/>
              </a:ext>
            </a:extLst>
          </p:cNvPr>
          <p:cNvSpPr txBox="1"/>
          <p:nvPr/>
        </p:nvSpPr>
        <p:spPr>
          <a:xfrm>
            <a:off x="-85060" y="7219562"/>
            <a:ext cx="1730736" cy="769441"/>
          </a:xfrm>
          <a:prstGeom prst="rect">
            <a:avLst/>
          </a:prstGeom>
          <a:noFill/>
        </p:spPr>
        <p:txBody>
          <a:bodyPr wrap="square" rtlCol="0">
            <a:spAutoFit/>
          </a:bodyPr>
          <a:lstStyle/>
          <a:p>
            <a:pPr algn="r"/>
            <a:r>
              <a:rPr lang="en-GB" sz="4400" b="1" dirty="0">
                <a:solidFill>
                  <a:schemeClr val="accent3"/>
                </a:solidFill>
                <a:latin typeface="Raleway"/>
                <a:cs typeface="Raleway"/>
              </a:rPr>
              <a:t>WP3</a:t>
            </a:r>
          </a:p>
        </p:txBody>
      </p:sp>
      <p:sp>
        <p:nvSpPr>
          <p:cNvPr id="17" name="TextBox 16">
            <a:extLst>
              <a:ext uri="{FF2B5EF4-FFF2-40B4-BE49-F238E27FC236}">
                <a16:creationId xmlns:a16="http://schemas.microsoft.com/office/drawing/2014/main" id="{7EC1684A-0263-4970-9451-D2F0524E2BA8}"/>
              </a:ext>
            </a:extLst>
          </p:cNvPr>
          <p:cNvSpPr txBox="1"/>
          <p:nvPr/>
        </p:nvSpPr>
        <p:spPr>
          <a:xfrm>
            <a:off x="-106323" y="9136041"/>
            <a:ext cx="1730736" cy="769441"/>
          </a:xfrm>
          <a:prstGeom prst="rect">
            <a:avLst/>
          </a:prstGeom>
          <a:noFill/>
        </p:spPr>
        <p:txBody>
          <a:bodyPr wrap="square" rtlCol="0">
            <a:spAutoFit/>
          </a:bodyPr>
          <a:lstStyle/>
          <a:p>
            <a:pPr algn="r"/>
            <a:r>
              <a:rPr lang="en-GB" sz="4400" b="1" dirty="0">
                <a:solidFill>
                  <a:schemeClr val="accent4"/>
                </a:solidFill>
                <a:latin typeface="Raleway"/>
                <a:cs typeface="Raleway"/>
              </a:rPr>
              <a:t>WP4</a:t>
            </a:r>
          </a:p>
        </p:txBody>
      </p:sp>
      <p:sp>
        <p:nvSpPr>
          <p:cNvPr id="18" name="TextBox 17">
            <a:extLst>
              <a:ext uri="{FF2B5EF4-FFF2-40B4-BE49-F238E27FC236}">
                <a16:creationId xmlns:a16="http://schemas.microsoft.com/office/drawing/2014/main" id="{3BEC5116-A439-4716-A9BD-9DD5F74A10C9}"/>
              </a:ext>
            </a:extLst>
          </p:cNvPr>
          <p:cNvSpPr txBox="1"/>
          <p:nvPr/>
        </p:nvSpPr>
        <p:spPr>
          <a:xfrm>
            <a:off x="-120503" y="11340159"/>
            <a:ext cx="1730736" cy="769441"/>
          </a:xfrm>
          <a:prstGeom prst="rect">
            <a:avLst/>
          </a:prstGeom>
          <a:noFill/>
        </p:spPr>
        <p:txBody>
          <a:bodyPr wrap="square" rtlCol="0">
            <a:spAutoFit/>
          </a:bodyPr>
          <a:lstStyle/>
          <a:p>
            <a:pPr algn="r"/>
            <a:r>
              <a:rPr lang="en-GB" sz="4400" b="1" dirty="0">
                <a:solidFill>
                  <a:schemeClr val="accent5"/>
                </a:solidFill>
                <a:latin typeface="Raleway"/>
                <a:cs typeface="Raleway"/>
              </a:rPr>
              <a:t>WP5</a:t>
            </a:r>
          </a:p>
        </p:txBody>
      </p:sp>
    </p:spTree>
    <p:extLst>
      <p:ext uri="{BB962C8B-B14F-4D97-AF65-F5344CB8AC3E}">
        <p14:creationId xmlns:p14="http://schemas.microsoft.com/office/powerpoint/2010/main" val="3890336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F4A6966-AC78-4919-A98C-50E17C35F9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69" b="2169"/>
          <a:stretch>
            <a:fillRect/>
          </a:stretch>
        </p:blipFill>
        <p:spPr/>
      </p:pic>
      <p:sp>
        <p:nvSpPr>
          <p:cNvPr id="10" name="Rectangle 9"/>
          <p:cNvSpPr/>
          <p:nvPr/>
        </p:nvSpPr>
        <p:spPr>
          <a:xfrm>
            <a:off x="-323850" y="-118593"/>
            <a:ext cx="25251273" cy="14211300"/>
          </a:xfrm>
          <a:prstGeom prst="rect">
            <a:avLst/>
          </a:prstGeom>
          <a:solidFill>
            <a:schemeClr val="accent6">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673" name="AutoShape 1"/>
          <p:cNvSpPr>
            <a:spLocks/>
          </p:cNvSpPr>
          <p:nvPr/>
        </p:nvSpPr>
        <p:spPr bwMode="auto">
          <a:xfrm>
            <a:off x="3657600" y="4067937"/>
            <a:ext cx="19092748" cy="2542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r">
              <a:defRPr/>
            </a:pPr>
            <a:r>
              <a:rPr lang="es-ES" sz="8000" b="1" dirty="0" err="1">
                <a:solidFill>
                  <a:schemeClr val="bg1"/>
                </a:solidFill>
                <a:latin typeface="Raleway Regular"/>
                <a:cs typeface="Raleway Regular"/>
              </a:rPr>
              <a:t>The</a:t>
            </a:r>
            <a:r>
              <a:rPr lang="es-ES" sz="8000" b="1" dirty="0">
                <a:solidFill>
                  <a:schemeClr val="bg1"/>
                </a:solidFill>
                <a:latin typeface="Raleway Regular"/>
                <a:cs typeface="Raleway Regular"/>
              </a:rPr>
              <a:t> </a:t>
            </a:r>
            <a:r>
              <a:rPr lang="es-ES" sz="14400" b="1" dirty="0" err="1">
                <a:solidFill>
                  <a:schemeClr val="bg1"/>
                </a:solidFill>
                <a:latin typeface="Raleway Regular"/>
                <a:cs typeface="Raleway Regular"/>
              </a:rPr>
              <a:t>SMARTageCARE</a:t>
            </a:r>
            <a:endParaRPr lang="es-ES" sz="4000" dirty="0">
              <a:solidFill>
                <a:schemeClr val="bg1"/>
              </a:solidFill>
              <a:latin typeface="Raleway Regular"/>
              <a:cs typeface="Raleway Regular"/>
            </a:endParaRPr>
          </a:p>
        </p:txBody>
      </p:sp>
      <p:sp>
        <p:nvSpPr>
          <p:cNvPr id="28674" name="AutoShape 2"/>
          <p:cNvSpPr>
            <a:spLocks/>
          </p:cNvSpPr>
          <p:nvPr/>
        </p:nvSpPr>
        <p:spPr bwMode="auto">
          <a:xfrm>
            <a:off x="7018278" y="5704357"/>
            <a:ext cx="15806376" cy="1930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r">
              <a:defRPr/>
            </a:pPr>
            <a:r>
              <a:rPr lang="es-ES" sz="8000" b="1" dirty="0">
                <a:solidFill>
                  <a:schemeClr val="bg1"/>
                </a:solidFill>
                <a:latin typeface="Raleway Regular"/>
                <a:cs typeface="Raleway Regular"/>
              </a:rPr>
              <a:t>Project</a:t>
            </a:r>
            <a:endParaRPr lang="es-ES" sz="2000" dirty="0">
              <a:solidFill>
                <a:schemeClr val="bg1"/>
              </a:solidFill>
              <a:latin typeface="Raleway Regular"/>
              <a:cs typeface="Raleway Regular"/>
            </a:endParaRPr>
          </a:p>
        </p:txBody>
      </p:sp>
      <p:sp>
        <p:nvSpPr>
          <p:cNvPr id="12" name="TextBox 11"/>
          <p:cNvSpPr txBox="1"/>
          <p:nvPr/>
        </p:nvSpPr>
        <p:spPr>
          <a:xfrm>
            <a:off x="12872231" y="7327796"/>
            <a:ext cx="9952423" cy="3523557"/>
          </a:xfrm>
          <a:prstGeom prst="rect">
            <a:avLst/>
          </a:prstGeom>
          <a:noFill/>
        </p:spPr>
        <p:txBody>
          <a:bodyPr wrap="square" lIns="182843" tIns="91422" rIns="182843" bIns="91422" rtlCol="0">
            <a:spAutoFit/>
          </a:bodyPr>
          <a:lstStyle/>
          <a:p>
            <a:pPr algn="r">
              <a:lnSpc>
                <a:spcPct val="110000"/>
              </a:lnSpc>
            </a:pPr>
            <a:r>
              <a:rPr lang="en-US" sz="4000" dirty="0">
                <a:solidFill>
                  <a:schemeClr val="bg1"/>
                </a:solidFill>
                <a:latin typeface="Raleway Light"/>
                <a:cs typeface="Raleway Light"/>
              </a:rPr>
              <a:t>Is about innovative initiatives and solutions to empower older adults in Europe in terms of sense of live shaped in their quality of life, healthcare, selfcare, lifestyle, and daily life. </a:t>
            </a:r>
          </a:p>
        </p:txBody>
      </p:sp>
      <p:grpSp>
        <p:nvGrpSpPr>
          <p:cNvPr id="11" name="Group 10">
            <a:extLst>
              <a:ext uri="{FF2B5EF4-FFF2-40B4-BE49-F238E27FC236}">
                <a16:creationId xmlns:a16="http://schemas.microsoft.com/office/drawing/2014/main" id="{A929D294-B970-4768-AEC4-AEB5127E5E0B}"/>
              </a:ext>
            </a:extLst>
          </p:cNvPr>
          <p:cNvGrpSpPr/>
          <p:nvPr/>
        </p:nvGrpSpPr>
        <p:grpSpPr>
          <a:xfrm>
            <a:off x="20011536" y="4067937"/>
            <a:ext cx="2738812" cy="73150"/>
            <a:chOff x="1775295" y="2028842"/>
            <a:chExt cx="3631535" cy="45719"/>
          </a:xfrm>
        </p:grpSpPr>
        <p:sp>
          <p:nvSpPr>
            <p:cNvPr id="13" name="Rectangle 12">
              <a:extLst>
                <a:ext uri="{FF2B5EF4-FFF2-40B4-BE49-F238E27FC236}">
                  <a16:creationId xmlns:a16="http://schemas.microsoft.com/office/drawing/2014/main" id="{758B7868-982D-475B-BAB7-742584BF8D7C}"/>
                </a:ext>
              </a:extLst>
            </p:cNvPr>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4" name="Rectangle 13">
              <a:extLst>
                <a:ext uri="{FF2B5EF4-FFF2-40B4-BE49-F238E27FC236}">
                  <a16:creationId xmlns:a16="http://schemas.microsoft.com/office/drawing/2014/main" id="{9C58874B-0DDD-4577-BDDC-3986C0D1DF53}"/>
                </a:ext>
              </a:extLst>
            </p:cNvPr>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5" name="Rectangle 14">
              <a:extLst>
                <a:ext uri="{FF2B5EF4-FFF2-40B4-BE49-F238E27FC236}">
                  <a16:creationId xmlns:a16="http://schemas.microsoft.com/office/drawing/2014/main" id="{FC4F9564-290C-4B8E-9436-381ADAA1D3C1}"/>
                </a:ext>
              </a:extLst>
            </p:cNvPr>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6" name="Rectangle 15">
              <a:extLst>
                <a:ext uri="{FF2B5EF4-FFF2-40B4-BE49-F238E27FC236}">
                  <a16:creationId xmlns:a16="http://schemas.microsoft.com/office/drawing/2014/main" id="{497F4559-6E29-4B00-BF18-669133A0D366}"/>
                </a:ext>
              </a:extLst>
            </p:cNvPr>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7" name="Rectangle 16">
              <a:extLst>
                <a:ext uri="{FF2B5EF4-FFF2-40B4-BE49-F238E27FC236}">
                  <a16:creationId xmlns:a16="http://schemas.microsoft.com/office/drawing/2014/main" id="{CEEF519E-8DBD-4148-AD7B-DEBB9640EF76}"/>
                </a:ext>
              </a:extLst>
            </p:cNvPr>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8" name="Rectangle 17">
              <a:extLst>
                <a:ext uri="{FF2B5EF4-FFF2-40B4-BE49-F238E27FC236}">
                  <a16:creationId xmlns:a16="http://schemas.microsoft.com/office/drawing/2014/main" id="{6D3D4805-4964-4931-A45B-39AD8C7D3E66}"/>
                </a:ext>
              </a:extLst>
            </p:cNvPr>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grpSp>
    </p:spTree>
    <p:extLst>
      <p:ext uri="{BB962C8B-B14F-4D97-AF65-F5344CB8AC3E}">
        <p14:creationId xmlns:p14="http://schemas.microsoft.com/office/powerpoint/2010/main" val="3080292132"/>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15461793" y="9817078"/>
            <a:ext cx="2196682" cy="800183"/>
          </a:xfrm>
          <a:prstGeom prst="rect">
            <a:avLst/>
          </a:prstGeom>
          <a:noFill/>
        </p:spPr>
        <p:txBody>
          <a:bodyPr wrap="none" lIns="182843" tIns="91422" rIns="182843" bIns="91422" rtlCol="0">
            <a:spAutoFit/>
          </a:bodyPr>
          <a:lstStyle/>
          <a:p>
            <a:pPr algn="ctr"/>
            <a:r>
              <a:rPr lang="en-GB" sz="4000" b="1" dirty="0">
                <a:solidFill>
                  <a:srgbClr val="000000"/>
                </a:solidFill>
                <a:latin typeface="Raleway"/>
                <a:cs typeface="Raleway"/>
              </a:rPr>
              <a:t>Budget</a:t>
            </a:r>
          </a:p>
        </p:txBody>
      </p:sp>
      <p:grpSp>
        <p:nvGrpSpPr>
          <p:cNvPr id="84" name="Group 83"/>
          <p:cNvGrpSpPr/>
          <p:nvPr/>
        </p:nvGrpSpPr>
        <p:grpSpPr>
          <a:xfrm>
            <a:off x="15538719" y="7890409"/>
            <a:ext cx="2024537" cy="2054091"/>
            <a:chOff x="2285781" y="4847654"/>
            <a:chExt cx="952480" cy="966132"/>
          </a:xfrm>
        </p:grpSpPr>
        <p:sp>
          <p:nvSpPr>
            <p:cNvPr id="85" name="Oval 84"/>
            <p:cNvSpPr/>
            <p:nvPr/>
          </p:nvSpPr>
          <p:spPr bwMode="auto">
            <a:xfrm>
              <a:off x="2346028" y="4908764"/>
              <a:ext cx="840592" cy="852640"/>
            </a:xfrm>
            <a:prstGeom prst="ellipse">
              <a:avLst/>
            </a:prstGeom>
            <a:solidFill>
              <a:schemeClr val="accent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latin typeface="Raleway Light"/>
              </a:endParaRPr>
            </a:p>
          </p:txBody>
        </p:sp>
        <p:sp>
          <p:nvSpPr>
            <p:cNvPr id="86" name="Oval 85"/>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latin typeface="Raleway Light"/>
              </a:endParaRPr>
            </a:p>
          </p:txBody>
        </p:sp>
      </p:grpSp>
      <p:sp>
        <p:nvSpPr>
          <p:cNvPr id="93" name="TextBox 92"/>
          <p:cNvSpPr txBox="1"/>
          <p:nvPr/>
        </p:nvSpPr>
        <p:spPr>
          <a:xfrm>
            <a:off x="19731867" y="9839183"/>
            <a:ext cx="2474001" cy="800183"/>
          </a:xfrm>
          <a:prstGeom prst="rect">
            <a:avLst/>
          </a:prstGeom>
          <a:noFill/>
        </p:spPr>
        <p:txBody>
          <a:bodyPr wrap="none" lIns="182843" tIns="91422" rIns="182843" bIns="91422" rtlCol="0">
            <a:spAutoFit/>
          </a:bodyPr>
          <a:lstStyle/>
          <a:p>
            <a:pPr algn="ctr"/>
            <a:r>
              <a:rPr lang="en-GB" sz="4000" b="1" dirty="0">
                <a:solidFill>
                  <a:srgbClr val="000000"/>
                </a:solidFill>
                <a:latin typeface="Raleway"/>
                <a:cs typeface="Raleway"/>
              </a:rPr>
              <a:t>Annexes</a:t>
            </a:r>
          </a:p>
        </p:txBody>
      </p:sp>
      <p:grpSp>
        <p:nvGrpSpPr>
          <p:cNvPr id="90" name="Group 89"/>
          <p:cNvGrpSpPr/>
          <p:nvPr/>
        </p:nvGrpSpPr>
        <p:grpSpPr>
          <a:xfrm>
            <a:off x="19986184" y="7911691"/>
            <a:ext cx="2024537" cy="2054091"/>
            <a:chOff x="2285781" y="4847654"/>
            <a:chExt cx="952480" cy="966132"/>
          </a:xfrm>
        </p:grpSpPr>
        <p:sp>
          <p:nvSpPr>
            <p:cNvPr id="91" name="Oval 90"/>
            <p:cNvSpPr/>
            <p:nvPr/>
          </p:nvSpPr>
          <p:spPr bwMode="auto">
            <a:xfrm>
              <a:off x="2346028" y="4908764"/>
              <a:ext cx="840592" cy="852640"/>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latin typeface="Raleway Light"/>
              </a:endParaRPr>
            </a:p>
          </p:txBody>
        </p:sp>
        <p:sp>
          <p:nvSpPr>
            <p:cNvPr id="92" name="Oval 9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latin typeface="Raleway Light"/>
              </a:endParaRPr>
            </a:p>
          </p:txBody>
        </p:sp>
      </p:grpSp>
      <p:sp>
        <p:nvSpPr>
          <p:cNvPr id="68" name="TextBox 67"/>
          <p:cNvSpPr txBox="1"/>
          <p:nvPr/>
        </p:nvSpPr>
        <p:spPr>
          <a:xfrm>
            <a:off x="2275253" y="9867752"/>
            <a:ext cx="2353776" cy="800183"/>
          </a:xfrm>
          <a:prstGeom prst="rect">
            <a:avLst/>
          </a:prstGeom>
          <a:noFill/>
        </p:spPr>
        <p:txBody>
          <a:bodyPr wrap="none" lIns="182843" tIns="91422" rIns="182843" bIns="91422" rtlCol="0">
            <a:spAutoFit/>
          </a:bodyPr>
          <a:lstStyle/>
          <a:p>
            <a:pPr algn="ctr"/>
            <a:r>
              <a:rPr lang="en-GB" sz="4000" b="1" dirty="0">
                <a:solidFill>
                  <a:srgbClr val="000000"/>
                </a:solidFill>
                <a:latin typeface="Raleway"/>
                <a:cs typeface="Raleway"/>
              </a:rPr>
              <a:t>Impacts</a:t>
            </a:r>
          </a:p>
        </p:txBody>
      </p:sp>
      <p:grpSp>
        <p:nvGrpSpPr>
          <p:cNvPr id="64" name="Group 63"/>
          <p:cNvGrpSpPr/>
          <p:nvPr/>
        </p:nvGrpSpPr>
        <p:grpSpPr>
          <a:xfrm>
            <a:off x="2433654" y="7888122"/>
            <a:ext cx="2024537" cy="2054091"/>
            <a:chOff x="2285781" y="4847654"/>
            <a:chExt cx="952480" cy="966132"/>
          </a:xfrm>
        </p:grpSpPr>
        <p:sp>
          <p:nvSpPr>
            <p:cNvPr id="65" name="Oval 64"/>
            <p:cNvSpPr/>
            <p:nvPr/>
          </p:nvSpPr>
          <p:spPr bwMode="auto">
            <a:xfrm>
              <a:off x="2346028" y="4908764"/>
              <a:ext cx="840592" cy="85264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dirty="0">
                <a:solidFill>
                  <a:srgbClr val="000000"/>
                </a:solidFill>
                <a:latin typeface="Raleway Light"/>
              </a:endParaRPr>
            </a:p>
          </p:txBody>
        </p:sp>
        <p:sp>
          <p:nvSpPr>
            <p:cNvPr id="67" name="Oval 6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latin typeface="Raleway Light"/>
              </a:endParaRPr>
            </a:p>
          </p:txBody>
        </p:sp>
      </p:grpSp>
      <p:sp>
        <p:nvSpPr>
          <p:cNvPr id="81" name="TextBox 80"/>
          <p:cNvSpPr txBox="1"/>
          <p:nvPr/>
        </p:nvSpPr>
        <p:spPr>
          <a:xfrm>
            <a:off x="10534851" y="9862495"/>
            <a:ext cx="3350844" cy="800183"/>
          </a:xfrm>
          <a:prstGeom prst="rect">
            <a:avLst/>
          </a:prstGeom>
          <a:noFill/>
        </p:spPr>
        <p:txBody>
          <a:bodyPr wrap="none" lIns="182843" tIns="91422" rIns="182843" bIns="91422" rtlCol="0">
            <a:spAutoFit/>
          </a:bodyPr>
          <a:lstStyle/>
          <a:p>
            <a:pPr algn="ctr"/>
            <a:r>
              <a:rPr lang="en-GB" sz="4000" b="1" dirty="0">
                <a:solidFill>
                  <a:srgbClr val="000000"/>
                </a:solidFill>
                <a:latin typeface="Raleway"/>
                <a:cs typeface="Raleway"/>
              </a:rPr>
              <a:t>Governance</a:t>
            </a:r>
          </a:p>
        </p:txBody>
      </p:sp>
      <p:grpSp>
        <p:nvGrpSpPr>
          <p:cNvPr id="78" name="Group 77"/>
          <p:cNvGrpSpPr/>
          <p:nvPr/>
        </p:nvGrpSpPr>
        <p:grpSpPr>
          <a:xfrm>
            <a:off x="11186462" y="7870358"/>
            <a:ext cx="2024537" cy="2054091"/>
            <a:chOff x="2285781" y="4847654"/>
            <a:chExt cx="952480" cy="966132"/>
          </a:xfrm>
        </p:grpSpPr>
        <p:sp>
          <p:nvSpPr>
            <p:cNvPr id="79" name="Oval 78"/>
            <p:cNvSpPr/>
            <p:nvPr/>
          </p:nvSpPr>
          <p:spPr bwMode="auto">
            <a:xfrm>
              <a:off x="2346028" y="4908764"/>
              <a:ext cx="840592" cy="85264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dirty="0">
                <a:solidFill>
                  <a:srgbClr val="000000"/>
                </a:solidFill>
                <a:latin typeface="Raleway Light"/>
              </a:endParaRPr>
            </a:p>
          </p:txBody>
        </p:sp>
        <p:sp>
          <p:nvSpPr>
            <p:cNvPr id="80" name="Oval 7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latin typeface="Raleway Light"/>
              </a:endParaRPr>
            </a:p>
          </p:txBody>
        </p:sp>
      </p:grpSp>
      <p:sp>
        <p:nvSpPr>
          <p:cNvPr id="75" name="TextBox 74"/>
          <p:cNvSpPr txBox="1"/>
          <p:nvPr/>
        </p:nvSpPr>
        <p:spPr>
          <a:xfrm>
            <a:off x="6158733" y="9817079"/>
            <a:ext cx="3458244" cy="800183"/>
          </a:xfrm>
          <a:prstGeom prst="rect">
            <a:avLst/>
          </a:prstGeom>
          <a:noFill/>
        </p:spPr>
        <p:txBody>
          <a:bodyPr wrap="none" lIns="182843" tIns="91422" rIns="182843" bIns="91422" rtlCol="0">
            <a:spAutoFit/>
          </a:bodyPr>
          <a:lstStyle/>
          <a:p>
            <a:pPr algn="ctr"/>
            <a:r>
              <a:rPr lang="en-GB" sz="4000" b="1" dirty="0">
                <a:solidFill>
                  <a:srgbClr val="000000"/>
                </a:solidFill>
                <a:latin typeface="Raleway"/>
                <a:cs typeface="Raleway"/>
              </a:rPr>
              <a:t>Chronogram</a:t>
            </a:r>
          </a:p>
        </p:txBody>
      </p:sp>
      <p:grpSp>
        <p:nvGrpSpPr>
          <p:cNvPr id="71" name="Group 70"/>
          <p:cNvGrpSpPr/>
          <p:nvPr/>
        </p:nvGrpSpPr>
        <p:grpSpPr>
          <a:xfrm>
            <a:off x="6871579" y="7843006"/>
            <a:ext cx="2024537" cy="2054091"/>
            <a:chOff x="2285781" y="4847654"/>
            <a:chExt cx="952480" cy="966132"/>
          </a:xfrm>
        </p:grpSpPr>
        <p:sp>
          <p:nvSpPr>
            <p:cNvPr id="73" name="Oval 72"/>
            <p:cNvSpPr/>
            <p:nvPr/>
          </p:nvSpPr>
          <p:spPr bwMode="auto">
            <a:xfrm>
              <a:off x="2346028" y="4908764"/>
              <a:ext cx="840592" cy="85264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dirty="0">
                <a:solidFill>
                  <a:srgbClr val="000000"/>
                </a:solidFill>
                <a:latin typeface="Raleway Light"/>
              </a:endParaRPr>
            </a:p>
          </p:txBody>
        </p:sp>
        <p:sp>
          <p:nvSpPr>
            <p:cNvPr id="74" name="Oval 73"/>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latin typeface="Raleway Light"/>
              </a:endParaRPr>
            </a:p>
          </p:txBody>
        </p:sp>
      </p:grpSp>
      <p:sp>
        <p:nvSpPr>
          <p:cNvPr id="57" name="TextBox 56"/>
          <p:cNvSpPr txBox="1"/>
          <p:nvPr/>
        </p:nvSpPr>
        <p:spPr>
          <a:xfrm>
            <a:off x="19415403" y="6342289"/>
            <a:ext cx="3160086" cy="800183"/>
          </a:xfrm>
          <a:prstGeom prst="rect">
            <a:avLst/>
          </a:prstGeom>
          <a:noFill/>
        </p:spPr>
        <p:txBody>
          <a:bodyPr wrap="none" lIns="182843" tIns="91422" rIns="182843" bIns="91422" rtlCol="0">
            <a:spAutoFit/>
          </a:bodyPr>
          <a:lstStyle/>
          <a:p>
            <a:pPr algn="ctr"/>
            <a:r>
              <a:rPr lang="en-GB" sz="4000" b="1" dirty="0">
                <a:solidFill>
                  <a:srgbClr val="000000"/>
                </a:solidFill>
                <a:latin typeface="Raleway"/>
                <a:cs typeface="Raleway"/>
              </a:rPr>
              <a:t>Action Plan</a:t>
            </a:r>
          </a:p>
        </p:txBody>
      </p:sp>
      <p:grpSp>
        <p:nvGrpSpPr>
          <p:cNvPr id="53" name="Group 52"/>
          <p:cNvGrpSpPr/>
          <p:nvPr/>
        </p:nvGrpSpPr>
        <p:grpSpPr>
          <a:xfrm>
            <a:off x="19988808" y="4450534"/>
            <a:ext cx="2024537" cy="2054091"/>
            <a:chOff x="2285781" y="4847654"/>
            <a:chExt cx="952480" cy="966132"/>
          </a:xfrm>
        </p:grpSpPr>
        <p:sp>
          <p:nvSpPr>
            <p:cNvPr id="55" name="Oval 54"/>
            <p:cNvSpPr/>
            <p:nvPr/>
          </p:nvSpPr>
          <p:spPr bwMode="auto">
            <a:xfrm>
              <a:off x="2346028" y="4908765"/>
              <a:ext cx="840592" cy="852640"/>
            </a:xfrm>
            <a:prstGeom prst="ellipse">
              <a:avLst/>
            </a:prstGeom>
            <a:solidFill>
              <a:schemeClr val="accent5"/>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latin typeface="Raleway Light"/>
              </a:endParaRPr>
            </a:p>
          </p:txBody>
        </p:sp>
        <p:sp>
          <p:nvSpPr>
            <p:cNvPr id="56" name="Oval 55"/>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latin typeface="Raleway Light"/>
              </a:endParaRPr>
            </a:p>
          </p:txBody>
        </p:sp>
      </p:grpSp>
      <p:sp>
        <p:nvSpPr>
          <p:cNvPr id="47" name="TextBox 46"/>
          <p:cNvSpPr txBox="1"/>
          <p:nvPr/>
        </p:nvSpPr>
        <p:spPr>
          <a:xfrm>
            <a:off x="14957488" y="6348402"/>
            <a:ext cx="3229015" cy="800183"/>
          </a:xfrm>
          <a:prstGeom prst="rect">
            <a:avLst/>
          </a:prstGeom>
          <a:noFill/>
        </p:spPr>
        <p:txBody>
          <a:bodyPr wrap="none" lIns="182843" tIns="91422" rIns="182843" bIns="91422" rtlCol="0">
            <a:spAutoFit/>
          </a:bodyPr>
          <a:lstStyle/>
          <a:p>
            <a:pPr algn="ctr"/>
            <a:r>
              <a:rPr lang="en-GB" sz="4000" b="1" dirty="0">
                <a:solidFill>
                  <a:srgbClr val="000000"/>
                </a:solidFill>
                <a:latin typeface="Raleway"/>
                <a:cs typeface="Raleway"/>
              </a:rPr>
              <a:t>Consortium</a:t>
            </a:r>
          </a:p>
        </p:txBody>
      </p:sp>
      <p:grpSp>
        <p:nvGrpSpPr>
          <p:cNvPr id="44" name="Group 43"/>
          <p:cNvGrpSpPr/>
          <p:nvPr/>
        </p:nvGrpSpPr>
        <p:grpSpPr>
          <a:xfrm>
            <a:off x="15541343" y="4429252"/>
            <a:ext cx="2024537" cy="2054091"/>
            <a:chOff x="2285781" y="4847654"/>
            <a:chExt cx="952480" cy="966132"/>
          </a:xfrm>
        </p:grpSpPr>
        <p:sp>
          <p:nvSpPr>
            <p:cNvPr id="45" name="Oval 44"/>
            <p:cNvSpPr/>
            <p:nvPr/>
          </p:nvSpPr>
          <p:spPr bwMode="auto">
            <a:xfrm>
              <a:off x="2346028" y="4908764"/>
              <a:ext cx="840592" cy="852640"/>
            </a:xfrm>
            <a:prstGeom prst="ellipse">
              <a:avLst/>
            </a:prstGeom>
            <a:solidFill>
              <a:schemeClr val="accent4"/>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latin typeface="Raleway Light"/>
              </a:endParaRPr>
            </a:p>
          </p:txBody>
        </p:sp>
        <p:sp>
          <p:nvSpPr>
            <p:cNvPr id="46" name="Oval 45"/>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latin typeface="Raleway Light"/>
              </a:endParaRPr>
            </a:p>
          </p:txBody>
        </p:sp>
      </p:grpSp>
      <p:sp>
        <p:nvSpPr>
          <p:cNvPr id="20" name="TextBox 19"/>
          <p:cNvSpPr txBox="1"/>
          <p:nvPr/>
        </p:nvSpPr>
        <p:spPr>
          <a:xfrm>
            <a:off x="2242753" y="6370858"/>
            <a:ext cx="2374614" cy="800183"/>
          </a:xfrm>
          <a:prstGeom prst="rect">
            <a:avLst/>
          </a:prstGeom>
          <a:noFill/>
        </p:spPr>
        <p:txBody>
          <a:bodyPr wrap="none" lIns="182843" tIns="91422" rIns="182843" bIns="91422" rtlCol="0">
            <a:spAutoFit/>
          </a:bodyPr>
          <a:lstStyle/>
          <a:p>
            <a:pPr algn="ctr"/>
            <a:r>
              <a:rPr lang="en-GB" sz="4000" b="1" dirty="0">
                <a:solidFill>
                  <a:srgbClr val="000000"/>
                </a:solidFill>
                <a:latin typeface="Raleway"/>
                <a:cs typeface="Raleway"/>
              </a:rPr>
              <a:t>Resume</a:t>
            </a:r>
          </a:p>
        </p:txBody>
      </p:sp>
      <p:grpSp>
        <p:nvGrpSpPr>
          <p:cNvPr id="50" name="Group 49"/>
          <p:cNvGrpSpPr/>
          <p:nvPr/>
        </p:nvGrpSpPr>
        <p:grpSpPr>
          <a:xfrm>
            <a:off x="2391718" y="4426965"/>
            <a:ext cx="2024537" cy="2054091"/>
            <a:chOff x="2285781" y="4847654"/>
            <a:chExt cx="952480" cy="966132"/>
          </a:xfrm>
        </p:grpSpPr>
        <p:sp>
          <p:nvSpPr>
            <p:cNvPr id="51" name="Oval 50"/>
            <p:cNvSpPr/>
            <p:nvPr/>
          </p:nvSpPr>
          <p:spPr bwMode="auto">
            <a:xfrm>
              <a:off x="2346028" y="4908764"/>
              <a:ext cx="840592" cy="852640"/>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latin typeface="Raleway Light"/>
              </a:endParaRPr>
            </a:p>
          </p:txBody>
        </p:sp>
        <p:sp>
          <p:nvSpPr>
            <p:cNvPr id="52"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latin typeface="Raleway Light"/>
              </a:endParaRPr>
            </a:p>
          </p:txBody>
        </p:sp>
      </p:grpSp>
      <p:sp>
        <p:nvSpPr>
          <p:cNvPr id="30" name="TextBox 29"/>
          <p:cNvSpPr txBox="1"/>
          <p:nvPr/>
        </p:nvSpPr>
        <p:spPr>
          <a:xfrm>
            <a:off x="6540336" y="6320185"/>
            <a:ext cx="2807425" cy="800183"/>
          </a:xfrm>
          <a:prstGeom prst="rect">
            <a:avLst/>
          </a:prstGeom>
          <a:noFill/>
        </p:spPr>
        <p:txBody>
          <a:bodyPr wrap="none" lIns="182843" tIns="91422" rIns="182843" bIns="91422" rtlCol="0">
            <a:spAutoFit/>
          </a:bodyPr>
          <a:lstStyle/>
          <a:p>
            <a:pPr algn="ctr"/>
            <a:r>
              <a:rPr lang="en-GB" sz="4000" b="1" dirty="0">
                <a:solidFill>
                  <a:srgbClr val="000000"/>
                </a:solidFill>
                <a:latin typeface="Raleway"/>
                <a:cs typeface="Raleway"/>
              </a:rPr>
              <a:t>Manifesto</a:t>
            </a:r>
          </a:p>
        </p:txBody>
      </p:sp>
      <p:grpSp>
        <p:nvGrpSpPr>
          <p:cNvPr id="27" name="Group 26"/>
          <p:cNvGrpSpPr/>
          <p:nvPr/>
        </p:nvGrpSpPr>
        <p:grpSpPr>
          <a:xfrm>
            <a:off x="6931281" y="4381849"/>
            <a:ext cx="2024537" cy="2054091"/>
            <a:chOff x="2285781" y="4847654"/>
            <a:chExt cx="952480" cy="966132"/>
          </a:xfrm>
        </p:grpSpPr>
        <p:sp>
          <p:nvSpPr>
            <p:cNvPr id="28" name="Oval 27"/>
            <p:cNvSpPr/>
            <p:nvPr/>
          </p:nvSpPr>
          <p:spPr bwMode="auto">
            <a:xfrm>
              <a:off x="2346028" y="4908764"/>
              <a:ext cx="840592" cy="852640"/>
            </a:xfrm>
            <a:prstGeom prst="ellipse">
              <a:avLst/>
            </a:prstGeom>
            <a:solidFill>
              <a:schemeClr val="accent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latin typeface="Raleway Light"/>
              </a:endParaRPr>
            </a:p>
          </p:txBody>
        </p:sp>
        <p:sp>
          <p:nvSpPr>
            <p:cNvPr id="29" name="Oval 28"/>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latin typeface="Raleway Light"/>
              </a:endParaRPr>
            </a:p>
          </p:txBody>
        </p:sp>
      </p:grpSp>
      <p:sp>
        <p:nvSpPr>
          <p:cNvPr id="41" name="TextBox 40"/>
          <p:cNvSpPr txBox="1"/>
          <p:nvPr/>
        </p:nvSpPr>
        <p:spPr>
          <a:xfrm>
            <a:off x="11144864" y="6365601"/>
            <a:ext cx="2126148" cy="800183"/>
          </a:xfrm>
          <a:prstGeom prst="rect">
            <a:avLst/>
          </a:prstGeom>
          <a:noFill/>
        </p:spPr>
        <p:txBody>
          <a:bodyPr wrap="none" lIns="182843" tIns="91422" rIns="182843" bIns="91422" rtlCol="0">
            <a:spAutoFit/>
          </a:bodyPr>
          <a:lstStyle/>
          <a:p>
            <a:pPr algn="ctr"/>
            <a:r>
              <a:rPr lang="en-GB" sz="4000" b="1" dirty="0">
                <a:solidFill>
                  <a:srgbClr val="000000"/>
                </a:solidFill>
                <a:latin typeface="Raleway"/>
                <a:cs typeface="Raleway"/>
              </a:rPr>
              <a:t>Project</a:t>
            </a:r>
          </a:p>
        </p:txBody>
      </p:sp>
      <p:grpSp>
        <p:nvGrpSpPr>
          <p:cNvPr id="38" name="Group 37"/>
          <p:cNvGrpSpPr/>
          <p:nvPr/>
        </p:nvGrpSpPr>
        <p:grpSpPr>
          <a:xfrm>
            <a:off x="11205043" y="4435843"/>
            <a:ext cx="2024537" cy="2054091"/>
            <a:chOff x="2285781" y="4847654"/>
            <a:chExt cx="952480" cy="966132"/>
          </a:xfrm>
        </p:grpSpPr>
        <p:sp>
          <p:nvSpPr>
            <p:cNvPr id="39" name="Oval 38"/>
            <p:cNvSpPr/>
            <p:nvPr/>
          </p:nvSpPr>
          <p:spPr bwMode="auto">
            <a:xfrm>
              <a:off x="2346028" y="4908764"/>
              <a:ext cx="840592" cy="852640"/>
            </a:xfrm>
            <a:prstGeom prst="ellipse">
              <a:avLst/>
            </a:prstGeom>
            <a:solidFill>
              <a:schemeClr val="accent3"/>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latin typeface="Raleway Light"/>
              </a:endParaRPr>
            </a:p>
          </p:txBody>
        </p:sp>
        <p:sp>
          <p:nvSpPr>
            <p:cNvPr id="40" name="Oval 3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00"/>
                </a:solidFill>
                <a:latin typeface="Raleway Light"/>
              </a:endParaRPr>
            </a:p>
          </p:txBody>
        </p:sp>
      </p:grpSp>
      <p:sp>
        <p:nvSpPr>
          <p:cNvPr id="104" name="TextBox 103"/>
          <p:cNvSpPr txBox="1"/>
          <p:nvPr/>
        </p:nvSpPr>
        <p:spPr>
          <a:xfrm>
            <a:off x="1615184" y="595215"/>
            <a:ext cx="12359701" cy="1015663"/>
          </a:xfrm>
          <a:prstGeom prst="rect">
            <a:avLst/>
          </a:prstGeom>
          <a:noFill/>
        </p:spPr>
        <p:txBody>
          <a:bodyPr wrap="square" rtlCol="0">
            <a:spAutoFit/>
          </a:bodyPr>
          <a:lstStyle/>
          <a:p>
            <a:r>
              <a:rPr lang="en-GB" sz="6000" b="1" dirty="0">
                <a:solidFill>
                  <a:schemeClr val="tx2"/>
                </a:solidFill>
                <a:latin typeface="Raleway"/>
                <a:cs typeface="Raleway"/>
              </a:rPr>
              <a:t>Contents</a:t>
            </a:r>
          </a:p>
        </p:txBody>
      </p:sp>
      <p:grpSp>
        <p:nvGrpSpPr>
          <p:cNvPr id="137" name="Group 136"/>
          <p:cNvGrpSpPr/>
          <p:nvPr/>
        </p:nvGrpSpPr>
        <p:grpSpPr>
          <a:xfrm>
            <a:off x="1730736" y="1783761"/>
            <a:ext cx="2738812" cy="73150"/>
            <a:chOff x="1775295" y="2028842"/>
            <a:chExt cx="3631535" cy="45719"/>
          </a:xfrm>
        </p:grpSpPr>
        <p:sp>
          <p:nvSpPr>
            <p:cNvPr id="138" name="Rectangle 137"/>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39" name="Rectangle 138"/>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40" name="Rectangle 139"/>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41" name="Rectangle 140"/>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42" name="Rectangle 141"/>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43" name="Rectangle 142"/>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grpSp>
    </p:spTree>
    <p:extLst>
      <p:ext uri="{BB962C8B-B14F-4D97-AF65-F5344CB8AC3E}">
        <p14:creationId xmlns:p14="http://schemas.microsoft.com/office/powerpoint/2010/main" val="423917348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s with the programmes names for 2021-2027">
            <a:extLst>
              <a:ext uri="{FF2B5EF4-FFF2-40B4-BE49-F238E27FC236}">
                <a16:creationId xmlns:a16="http://schemas.microsoft.com/office/drawing/2014/main" id="{ECC267A2-5EA9-461D-BBDC-68F7A289E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736" y="1813291"/>
            <a:ext cx="8536393" cy="56909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7">
            <a:extLst>
              <a:ext uri="{FF2B5EF4-FFF2-40B4-BE49-F238E27FC236}">
                <a16:creationId xmlns:a16="http://schemas.microsoft.com/office/drawing/2014/main" id="{32AE425B-F829-47DF-90E2-0CB73FA40D01}"/>
              </a:ext>
            </a:extLst>
          </p:cNvPr>
          <p:cNvGraphicFramePr>
            <a:graphicFrameLocks noGrp="1"/>
          </p:cNvGraphicFramePr>
          <p:nvPr>
            <p:extLst>
              <p:ext uri="{D42A27DB-BD31-4B8C-83A1-F6EECF244321}">
                <p14:modId xmlns:p14="http://schemas.microsoft.com/office/powerpoint/2010/main" val="3033451025"/>
              </p:ext>
            </p:extLst>
          </p:nvPr>
        </p:nvGraphicFramePr>
        <p:xfrm>
          <a:off x="2035659" y="7460598"/>
          <a:ext cx="21833991" cy="5478911"/>
        </p:xfrm>
        <a:graphic>
          <a:graphicData uri="http://schemas.openxmlformats.org/drawingml/2006/table">
            <a:tbl>
              <a:tblPr firstRow="1" bandRow="1">
                <a:tableStyleId>{5C22544A-7EE6-4342-B048-85BDC9FD1C3A}</a:tableStyleId>
              </a:tblPr>
              <a:tblGrid>
                <a:gridCol w="1796674">
                  <a:extLst>
                    <a:ext uri="{9D8B030D-6E8A-4147-A177-3AD203B41FA5}">
                      <a16:colId xmlns:a16="http://schemas.microsoft.com/office/drawing/2014/main" val="612950754"/>
                    </a:ext>
                  </a:extLst>
                </a:gridCol>
                <a:gridCol w="20037317">
                  <a:extLst>
                    <a:ext uri="{9D8B030D-6E8A-4147-A177-3AD203B41FA5}">
                      <a16:colId xmlns:a16="http://schemas.microsoft.com/office/drawing/2014/main" val="591949896"/>
                    </a:ext>
                  </a:extLst>
                </a:gridCol>
              </a:tblGrid>
              <a:tr h="617660">
                <a:tc>
                  <a:txBody>
                    <a:bodyPr/>
                    <a:lstStyle/>
                    <a:p>
                      <a:pPr algn="r"/>
                      <a:r>
                        <a:rPr lang="en-GB" sz="2000" b="1" noProof="0" dirty="0">
                          <a:solidFill>
                            <a:srgbClr val="000000"/>
                          </a:solidFill>
                          <a:latin typeface="Raleway "/>
                        </a:rPr>
                        <a:t>Title</a:t>
                      </a:r>
                    </a:p>
                  </a:txBody>
                  <a:tcPr anchor="ctr">
                    <a:noFill/>
                  </a:tcPr>
                </a:tc>
                <a:tc>
                  <a:txBody>
                    <a:bodyPr/>
                    <a:lstStyle/>
                    <a:p>
                      <a:pPr marL="0" marR="0" lvl="0" indent="0" algn="just" defTabSz="1828434" rtl="0" eaLnBrk="1" fontAlgn="auto" latinLnBrk="0" hangingPunct="1">
                        <a:lnSpc>
                          <a:spcPct val="100000"/>
                        </a:lnSpc>
                        <a:spcBef>
                          <a:spcPts val="0"/>
                        </a:spcBef>
                        <a:spcAft>
                          <a:spcPts val="0"/>
                        </a:spcAft>
                        <a:buClrTx/>
                        <a:buSzTx/>
                        <a:buFontTx/>
                        <a:buNone/>
                        <a:tabLst/>
                        <a:defRPr/>
                      </a:pPr>
                      <a:r>
                        <a:rPr lang="en-US" sz="2000" b="0" dirty="0" err="1">
                          <a:solidFill>
                            <a:srgbClr val="000000"/>
                          </a:solidFill>
                          <a:latin typeface="Raleway "/>
                          <a:cs typeface="Raleway Light"/>
                        </a:rPr>
                        <a:t>SMARTageCARE</a:t>
                      </a:r>
                      <a:r>
                        <a:rPr lang="en-US" sz="2000" b="0" dirty="0">
                          <a:solidFill>
                            <a:srgbClr val="000000"/>
                          </a:solidFill>
                          <a:latin typeface="Raleway "/>
                          <a:cs typeface="Raleway Light"/>
                        </a:rPr>
                        <a:t> - Toolkit for Caring and Empowering European Older Adults: Ecosystem, Handbook and Digital Platform in Digital Transition, e-Health and Citizenship</a:t>
                      </a:r>
                    </a:p>
                  </a:txBody>
                  <a:tcPr anchor="ctr">
                    <a:noFill/>
                  </a:tcPr>
                </a:tc>
                <a:extLst>
                  <a:ext uri="{0D108BD9-81ED-4DB2-BD59-A6C34878D82A}">
                    <a16:rowId xmlns:a16="http://schemas.microsoft.com/office/drawing/2014/main" val="2445488948"/>
                  </a:ext>
                </a:extLst>
              </a:tr>
              <a:tr h="550773">
                <a:tc>
                  <a:txBody>
                    <a:bodyPr/>
                    <a:lstStyle/>
                    <a:p>
                      <a:pPr algn="r"/>
                      <a:r>
                        <a:rPr lang="en-GB" sz="2000" b="1" noProof="0" dirty="0">
                          <a:solidFill>
                            <a:srgbClr val="000000"/>
                          </a:solidFill>
                          <a:latin typeface="Raleway "/>
                        </a:rPr>
                        <a:t>Acronym</a:t>
                      </a:r>
                    </a:p>
                  </a:txBody>
                  <a:tcPr anchor="ctr">
                    <a:noFill/>
                  </a:tcPr>
                </a:tc>
                <a:tc>
                  <a:txBody>
                    <a:bodyPr/>
                    <a:lstStyle/>
                    <a:p>
                      <a:pPr marL="0" marR="0" lvl="0" indent="0" algn="just" defTabSz="1828434" rtl="0" eaLnBrk="1" fontAlgn="auto" latinLnBrk="0" hangingPunct="1">
                        <a:lnSpc>
                          <a:spcPct val="100000"/>
                        </a:lnSpc>
                        <a:spcBef>
                          <a:spcPts val="0"/>
                        </a:spcBef>
                        <a:spcAft>
                          <a:spcPts val="0"/>
                        </a:spcAft>
                        <a:buClrTx/>
                        <a:buSzTx/>
                        <a:buFontTx/>
                        <a:buNone/>
                        <a:tabLst/>
                        <a:defRPr/>
                      </a:pPr>
                      <a:r>
                        <a:rPr lang="en-US" sz="2000" b="0" dirty="0" err="1">
                          <a:solidFill>
                            <a:srgbClr val="000000"/>
                          </a:solidFill>
                          <a:latin typeface="Raleway "/>
                          <a:cs typeface="Raleway Light"/>
                        </a:rPr>
                        <a:t>SMARTageCARE</a:t>
                      </a:r>
                      <a:endParaRPr lang="en-US" sz="2000" b="0" dirty="0">
                        <a:solidFill>
                          <a:srgbClr val="000000"/>
                        </a:solidFill>
                        <a:latin typeface="Raleway "/>
                        <a:cs typeface="Raleway Light"/>
                      </a:endParaRPr>
                    </a:p>
                  </a:txBody>
                  <a:tcPr anchor="ctr">
                    <a:noFill/>
                  </a:tcPr>
                </a:tc>
                <a:extLst>
                  <a:ext uri="{0D108BD9-81ED-4DB2-BD59-A6C34878D82A}">
                    <a16:rowId xmlns:a16="http://schemas.microsoft.com/office/drawing/2014/main" val="3274865013"/>
                  </a:ext>
                </a:extLst>
              </a:tr>
              <a:tr h="550773">
                <a:tc>
                  <a:txBody>
                    <a:bodyPr/>
                    <a:lstStyle/>
                    <a:p>
                      <a:pPr algn="r"/>
                      <a:r>
                        <a:rPr lang="en-GB" sz="2000" b="1" noProof="0" dirty="0">
                          <a:solidFill>
                            <a:srgbClr val="000000"/>
                          </a:solidFill>
                          <a:latin typeface="Raleway "/>
                        </a:rPr>
                        <a:t>Consortium</a:t>
                      </a:r>
                    </a:p>
                  </a:txBody>
                  <a:tcPr anchor="ctr">
                    <a:noFill/>
                  </a:tcPr>
                </a:tc>
                <a:tc>
                  <a:txBody>
                    <a:bodyPr/>
                    <a:lstStyle/>
                    <a:p>
                      <a:pPr algn="just"/>
                      <a:r>
                        <a:rPr lang="en-GB" sz="2000" b="0" noProof="0" dirty="0">
                          <a:solidFill>
                            <a:srgbClr val="000000"/>
                          </a:solidFill>
                          <a:latin typeface="Raleway "/>
                        </a:rPr>
                        <a:t>University of Porto (Portugal); FORHUMANZ (Portugal); ALL DIGITAL AISBL (Belgium); </a:t>
                      </a:r>
                      <a:r>
                        <a:rPr lang="pl-PL" sz="2000" b="0" noProof="0" dirty="0">
                          <a:solidFill>
                            <a:srgbClr val="000000"/>
                          </a:solidFill>
                          <a:latin typeface="Raleway "/>
                        </a:rPr>
                        <a:t>Edukacyjne</a:t>
                      </a:r>
                      <a:r>
                        <a:rPr lang="pt-PT" sz="2000" b="0" noProof="0" dirty="0">
                          <a:solidFill>
                            <a:srgbClr val="000000"/>
                          </a:solidFill>
                          <a:latin typeface="Raleway "/>
                        </a:rPr>
                        <a:t> </a:t>
                      </a:r>
                      <a:r>
                        <a:rPr lang="pl-PL" sz="2000" b="0" noProof="0" dirty="0">
                          <a:solidFill>
                            <a:srgbClr val="000000"/>
                          </a:solidFill>
                          <a:latin typeface="Raleway "/>
                        </a:rPr>
                        <a:t>Centrum Integracji</a:t>
                      </a:r>
                      <a:r>
                        <a:rPr lang="pt-PT" sz="2000" b="0" noProof="0" dirty="0">
                          <a:solidFill>
                            <a:srgbClr val="000000"/>
                          </a:solidFill>
                          <a:latin typeface="Raleway "/>
                        </a:rPr>
                        <a:t> </a:t>
                      </a:r>
                      <a:r>
                        <a:rPr lang="pl-PL" sz="2000" b="0" noProof="0" dirty="0">
                          <a:solidFill>
                            <a:srgbClr val="000000"/>
                          </a:solidFill>
                          <a:latin typeface="Raleway "/>
                        </a:rPr>
                        <a:t>Miedzypokoleniowej HIPOKAMP</a:t>
                      </a:r>
                      <a:r>
                        <a:rPr lang="pt-PT" sz="2000" b="0" noProof="0" dirty="0">
                          <a:solidFill>
                            <a:srgbClr val="000000"/>
                          </a:solidFill>
                          <a:latin typeface="Raleway "/>
                        </a:rPr>
                        <a:t> (</a:t>
                      </a:r>
                      <a:r>
                        <a:rPr lang="en-GB" sz="2000" b="0" noProof="0" dirty="0">
                          <a:solidFill>
                            <a:srgbClr val="000000"/>
                          </a:solidFill>
                          <a:latin typeface="Raleway "/>
                        </a:rPr>
                        <a:t>Poland); </a:t>
                      </a:r>
                      <a:r>
                        <a:rPr lang="it-IT" sz="2000" b="0" noProof="0" dirty="0">
                          <a:solidFill>
                            <a:srgbClr val="000000"/>
                          </a:solidFill>
                          <a:latin typeface="Raleway "/>
                        </a:rPr>
                        <a:t>Izobrazevalni center Geoss d.o.o. (Slovenia); CONNECT Latvija (Latvia); </a:t>
                      </a:r>
                      <a:r>
                        <a:rPr lang="en-US" sz="2000" b="0" noProof="0" dirty="0">
                          <a:solidFill>
                            <a:srgbClr val="000000"/>
                          </a:solidFill>
                          <a:latin typeface="Raleway "/>
                        </a:rPr>
                        <a:t>IMS Research &amp; Development Center (Cyprus); </a:t>
                      </a:r>
                      <a:r>
                        <a:rPr lang="it-IT" sz="2000" b="0" noProof="0" dirty="0">
                          <a:solidFill>
                            <a:srgbClr val="000000"/>
                          </a:solidFill>
                          <a:latin typeface="Raleway "/>
                        </a:rPr>
                        <a:t>Centro Provinciale Istruzione Adulti (Italy); Volkshochschule Schrobenhausen e.V. (Germany).</a:t>
                      </a:r>
                      <a:endParaRPr lang="en-GB" sz="2000" b="0" noProof="0" dirty="0">
                        <a:solidFill>
                          <a:srgbClr val="000000"/>
                        </a:solidFill>
                        <a:latin typeface="Raleway "/>
                      </a:endParaRPr>
                    </a:p>
                  </a:txBody>
                  <a:tcPr anchor="ctr">
                    <a:noFill/>
                  </a:tcPr>
                </a:tc>
                <a:extLst>
                  <a:ext uri="{0D108BD9-81ED-4DB2-BD59-A6C34878D82A}">
                    <a16:rowId xmlns:a16="http://schemas.microsoft.com/office/drawing/2014/main" val="462367863"/>
                  </a:ext>
                </a:extLst>
              </a:tr>
              <a:tr h="550773">
                <a:tc>
                  <a:txBody>
                    <a:bodyPr/>
                    <a:lstStyle/>
                    <a:p>
                      <a:pPr algn="r"/>
                      <a:r>
                        <a:rPr lang="en-GB" sz="2000" b="1" noProof="0" dirty="0">
                          <a:solidFill>
                            <a:srgbClr val="000000"/>
                          </a:solidFill>
                          <a:latin typeface="Raleway "/>
                        </a:rPr>
                        <a:t>Coordinator</a:t>
                      </a:r>
                    </a:p>
                  </a:txBody>
                  <a:tcPr anchor="ctr">
                    <a:noFill/>
                  </a:tcPr>
                </a:tc>
                <a:tc>
                  <a:txBody>
                    <a:bodyPr/>
                    <a:lstStyle/>
                    <a:p>
                      <a:pPr algn="just"/>
                      <a:r>
                        <a:rPr lang="en-GB" sz="2000" b="0" noProof="0" dirty="0">
                          <a:solidFill>
                            <a:srgbClr val="000000"/>
                          </a:solidFill>
                          <a:latin typeface="Raleway "/>
                        </a:rPr>
                        <a:t>University of Porto (Portugal)</a:t>
                      </a:r>
                    </a:p>
                  </a:txBody>
                  <a:tcPr anchor="ctr">
                    <a:noFill/>
                  </a:tcPr>
                </a:tc>
                <a:extLst>
                  <a:ext uri="{0D108BD9-81ED-4DB2-BD59-A6C34878D82A}">
                    <a16:rowId xmlns:a16="http://schemas.microsoft.com/office/drawing/2014/main" val="1698141696"/>
                  </a:ext>
                </a:extLst>
              </a:tr>
              <a:tr h="550773">
                <a:tc>
                  <a:txBody>
                    <a:bodyPr/>
                    <a:lstStyle/>
                    <a:p>
                      <a:pPr algn="r"/>
                      <a:r>
                        <a:rPr lang="en-GB" sz="2000" b="1" noProof="0" dirty="0">
                          <a:solidFill>
                            <a:srgbClr val="000000"/>
                          </a:solidFill>
                          <a:latin typeface="Raleway "/>
                        </a:rPr>
                        <a:t>Duration</a:t>
                      </a:r>
                    </a:p>
                  </a:txBody>
                  <a:tcPr anchor="ctr">
                    <a:noFill/>
                  </a:tcPr>
                </a:tc>
                <a:tc>
                  <a:txBody>
                    <a:bodyPr/>
                    <a:lstStyle/>
                    <a:p>
                      <a:pPr algn="just"/>
                      <a:r>
                        <a:rPr lang="en-GB" sz="2000" b="0" noProof="0" dirty="0">
                          <a:solidFill>
                            <a:srgbClr val="000000"/>
                          </a:solidFill>
                          <a:latin typeface="Raleway "/>
                        </a:rPr>
                        <a:t>36 Months (2023 – 2026)</a:t>
                      </a:r>
                    </a:p>
                  </a:txBody>
                  <a:tcPr anchor="ctr">
                    <a:noFill/>
                  </a:tcPr>
                </a:tc>
                <a:extLst>
                  <a:ext uri="{0D108BD9-81ED-4DB2-BD59-A6C34878D82A}">
                    <a16:rowId xmlns:a16="http://schemas.microsoft.com/office/drawing/2014/main" val="1517296375"/>
                  </a:ext>
                </a:extLst>
              </a:tr>
              <a:tr h="550773">
                <a:tc>
                  <a:txBody>
                    <a:bodyPr/>
                    <a:lstStyle/>
                    <a:p>
                      <a:pPr algn="r"/>
                      <a:r>
                        <a:rPr lang="en-GB" sz="2000" b="1" noProof="0" dirty="0">
                          <a:solidFill>
                            <a:srgbClr val="000000"/>
                          </a:solidFill>
                          <a:latin typeface="Raleway "/>
                        </a:rPr>
                        <a:t>Budget</a:t>
                      </a:r>
                    </a:p>
                  </a:txBody>
                  <a:tcPr anchor="ctr">
                    <a:noFill/>
                  </a:tcPr>
                </a:tc>
                <a:tc>
                  <a:txBody>
                    <a:bodyPr/>
                    <a:lstStyle/>
                    <a:p>
                      <a:pPr algn="just"/>
                      <a:r>
                        <a:rPr lang="en-GB" sz="2000" b="0" noProof="0" dirty="0">
                          <a:solidFill>
                            <a:srgbClr val="000000"/>
                          </a:solidFill>
                          <a:latin typeface="Raleway "/>
                        </a:rPr>
                        <a:t>400.000,00€</a:t>
                      </a:r>
                    </a:p>
                  </a:txBody>
                  <a:tcPr anchor="ctr">
                    <a:noFill/>
                  </a:tcPr>
                </a:tc>
                <a:extLst>
                  <a:ext uri="{0D108BD9-81ED-4DB2-BD59-A6C34878D82A}">
                    <a16:rowId xmlns:a16="http://schemas.microsoft.com/office/drawing/2014/main" val="2807389726"/>
                  </a:ext>
                </a:extLst>
              </a:tr>
              <a:tr h="550773">
                <a:tc>
                  <a:txBody>
                    <a:bodyPr/>
                    <a:lstStyle/>
                    <a:p>
                      <a:pPr algn="r"/>
                      <a:r>
                        <a:rPr lang="en-GB" sz="2000" b="1" noProof="0" dirty="0">
                          <a:solidFill>
                            <a:srgbClr val="000000"/>
                          </a:solidFill>
                          <a:latin typeface="Raleway "/>
                        </a:rPr>
                        <a:t>Field</a:t>
                      </a:r>
                    </a:p>
                  </a:txBody>
                  <a:tcPr anchor="ctr">
                    <a:noFill/>
                  </a:tcPr>
                </a:tc>
                <a:tc>
                  <a:txBody>
                    <a:bodyPr/>
                    <a:lstStyle/>
                    <a:p>
                      <a:pPr algn="just"/>
                      <a:r>
                        <a:rPr lang="en-US" sz="2000" dirty="0">
                          <a:solidFill>
                            <a:srgbClr val="000000"/>
                          </a:solidFill>
                          <a:latin typeface="Raleway "/>
                          <a:cs typeface="Raleway Light"/>
                        </a:rPr>
                        <a:t>Adult Education</a:t>
                      </a:r>
                      <a:endParaRPr lang="en-GB" sz="2000" b="0" noProof="0" dirty="0">
                        <a:solidFill>
                          <a:srgbClr val="000000"/>
                        </a:solidFill>
                        <a:latin typeface="Raleway "/>
                      </a:endParaRPr>
                    </a:p>
                  </a:txBody>
                  <a:tcPr anchor="ctr">
                    <a:noFill/>
                  </a:tcPr>
                </a:tc>
                <a:extLst>
                  <a:ext uri="{0D108BD9-81ED-4DB2-BD59-A6C34878D82A}">
                    <a16:rowId xmlns:a16="http://schemas.microsoft.com/office/drawing/2014/main" val="3271422804"/>
                  </a:ext>
                </a:extLst>
              </a:tr>
              <a:tr h="550773">
                <a:tc>
                  <a:txBody>
                    <a:bodyPr/>
                    <a:lstStyle/>
                    <a:p>
                      <a:pPr algn="r"/>
                      <a:r>
                        <a:rPr lang="en-GB" sz="2000" b="1" noProof="0" dirty="0">
                          <a:solidFill>
                            <a:srgbClr val="000000"/>
                          </a:solidFill>
                          <a:latin typeface="Raleway "/>
                        </a:rPr>
                        <a:t>Call</a:t>
                      </a:r>
                    </a:p>
                  </a:txBody>
                  <a:tcPr anchor="ctr">
                    <a:noFill/>
                  </a:tcPr>
                </a:tc>
                <a:tc>
                  <a:txBody>
                    <a:bodyPr/>
                    <a:lstStyle/>
                    <a:p>
                      <a:pPr algn="just"/>
                      <a:r>
                        <a:rPr lang="en-US" sz="2000" dirty="0">
                          <a:solidFill>
                            <a:srgbClr val="000000"/>
                          </a:solidFill>
                          <a:latin typeface="Raleway "/>
                          <a:cs typeface="Raleway Light"/>
                        </a:rPr>
                        <a:t>KA220-ADU - Cooperation partnerships in adult education</a:t>
                      </a:r>
                      <a:endParaRPr lang="en-GB" sz="2000" b="0" noProof="0" dirty="0">
                        <a:solidFill>
                          <a:srgbClr val="000000"/>
                        </a:solidFill>
                        <a:latin typeface="Raleway "/>
                      </a:endParaRPr>
                    </a:p>
                  </a:txBody>
                  <a:tcPr anchor="ctr">
                    <a:noFill/>
                  </a:tcPr>
                </a:tc>
                <a:extLst>
                  <a:ext uri="{0D108BD9-81ED-4DB2-BD59-A6C34878D82A}">
                    <a16:rowId xmlns:a16="http://schemas.microsoft.com/office/drawing/2014/main" val="2400861368"/>
                  </a:ext>
                </a:extLst>
              </a:tr>
              <a:tr h="550773">
                <a:tc>
                  <a:txBody>
                    <a:bodyPr/>
                    <a:lstStyle/>
                    <a:p>
                      <a:pPr algn="r"/>
                      <a:r>
                        <a:rPr lang="en-GB" sz="2000" b="1" noProof="0" dirty="0">
                          <a:solidFill>
                            <a:srgbClr val="000000"/>
                          </a:solidFill>
                          <a:latin typeface="Raleway "/>
                        </a:rPr>
                        <a:t>Form ID</a:t>
                      </a:r>
                    </a:p>
                  </a:txBody>
                  <a:tcPr anchor="ctr">
                    <a:noFill/>
                  </a:tcPr>
                </a:tc>
                <a:tc>
                  <a:txBody>
                    <a:bodyPr/>
                    <a:lstStyle/>
                    <a:p>
                      <a:pPr algn="just"/>
                      <a:r>
                        <a:rPr lang="en-US" sz="2000" dirty="0">
                          <a:solidFill>
                            <a:srgbClr val="000000"/>
                          </a:solidFill>
                          <a:latin typeface="Raleway "/>
                          <a:cs typeface="Raleway Light"/>
                        </a:rPr>
                        <a:t>KA220-ADU-2EF90A35</a:t>
                      </a:r>
                      <a:endParaRPr lang="en-GB" sz="2000" b="0" noProof="0" dirty="0">
                        <a:solidFill>
                          <a:srgbClr val="000000"/>
                        </a:solidFill>
                        <a:latin typeface="Raleway "/>
                      </a:endParaRPr>
                    </a:p>
                  </a:txBody>
                  <a:tcPr anchor="ctr">
                    <a:noFill/>
                  </a:tcPr>
                </a:tc>
                <a:extLst>
                  <a:ext uri="{0D108BD9-81ED-4DB2-BD59-A6C34878D82A}">
                    <a16:rowId xmlns:a16="http://schemas.microsoft.com/office/drawing/2014/main" val="3614262971"/>
                  </a:ext>
                </a:extLst>
              </a:tr>
            </a:tbl>
          </a:graphicData>
        </a:graphic>
      </p:graphicFrame>
      <p:sp>
        <p:nvSpPr>
          <p:cNvPr id="14" name="TextBox 13">
            <a:extLst>
              <a:ext uri="{FF2B5EF4-FFF2-40B4-BE49-F238E27FC236}">
                <a16:creationId xmlns:a16="http://schemas.microsoft.com/office/drawing/2014/main" id="{7819D886-F830-47C0-AD1C-B1246809FE57}"/>
              </a:ext>
            </a:extLst>
          </p:cNvPr>
          <p:cNvSpPr txBox="1"/>
          <p:nvPr/>
        </p:nvSpPr>
        <p:spPr>
          <a:xfrm>
            <a:off x="1615184" y="595215"/>
            <a:ext cx="12359701" cy="1015663"/>
          </a:xfrm>
          <a:prstGeom prst="rect">
            <a:avLst/>
          </a:prstGeom>
          <a:noFill/>
        </p:spPr>
        <p:txBody>
          <a:bodyPr wrap="square" rtlCol="0">
            <a:spAutoFit/>
          </a:bodyPr>
          <a:lstStyle/>
          <a:p>
            <a:r>
              <a:rPr lang="en-GB" sz="6000" b="1" dirty="0">
                <a:solidFill>
                  <a:schemeClr val="tx2"/>
                </a:solidFill>
                <a:latin typeface="Raleway" pitchFamily="2" charset="0"/>
                <a:cs typeface="Raleway"/>
              </a:rPr>
              <a:t>Resume</a:t>
            </a:r>
          </a:p>
        </p:txBody>
      </p:sp>
      <p:grpSp>
        <p:nvGrpSpPr>
          <p:cNvPr id="15" name="Group 14">
            <a:extLst>
              <a:ext uri="{FF2B5EF4-FFF2-40B4-BE49-F238E27FC236}">
                <a16:creationId xmlns:a16="http://schemas.microsoft.com/office/drawing/2014/main" id="{1327B4DB-0A79-433D-81E1-AB7A3B4BA46B}"/>
              </a:ext>
            </a:extLst>
          </p:cNvPr>
          <p:cNvGrpSpPr/>
          <p:nvPr/>
        </p:nvGrpSpPr>
        <p:grpSpPr>
          <a:xfrm>
            <a:off x="1730736" y="1783761"/>
            <a:ext cx="2738812" cy="73150"/>
            <a:chOff x="1775295" y="2028842"/>
            <a:chExt cx="3631535" cy="45719"/>
          </a:xfrm>
        </p:grpSpPr>
        <p:sp>
          <p:nvSpPr>
            <p:cNvPr id="16" name="Rectangle 15">
              <a:extLst>
                <a:ext uri="{FF2B5EF4-FFF2-40B4-BE49-F238E27FC236}">
                  <a16:creationId xmlns:a16="http://schemas.microsoft.com/office/drawing/2014/main" id="{AF10510F-2CB8-426A-BF40-C46FAF8799AB}"/>
                </a:ext>
              </a:extLst>
            </p:cNvPr>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7" name="Rectangle 16">
              <a:extLst>
                <a:ext uri="{FF2B5EF4-FFF2-40B4-BE49-F238E27FC236}">
                  <a16:creationId xmlns:a16="http://schemas.microsoft.com/office/drawing/2014/main" id="{C679D665-DFF9-401F-ADBD-F81447EC3C02}"/>
                </a:ext>
              </a:extLst>
            </p:cNvPr>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8" name="Rectangle 17">
              <a:extLst>
                <a:ext uri="{FF2B5EF4-FFF2-40B4-BE49-F238E27FC236}">
                  <a16:creationId xmlns:a16="http://schemas.microsoft.com/office/drawing/2014/main" id="{C029905D-9B1A-4342-A219-390DCBDDF949}"/>
                </a:ext>
              </a:extLst>
            </p:cNvPr>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9" name="Rectangle 18">
              <a:extLst>
                <a:ext uri="{FF2B5EF4-FFF2-40B4-BE49-F238E27FC236}">
                  <a16:creationId xmlns:a16="http://schemas.microsoft.com/office/drawing/2014/main" id="{D5CD30C1-043E-43D4-9F6E-1C6BCF73CBF2}"/>
                </a:ext>
              </a:extLst>
            </p:cNvPr>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20" name="Rectangle 19">
              <a:extLst>
                <a:ext uri="{FF2B5EF4-FFF2-40B4-BE49-F238E27FC236}">
                  <a16:creationId xmlns:a16="http://schemas.microsoft.com/office/drawing/2014/main" id="{ACD78BDD-448C-4376-B0E4-B4FE83C40452}"/>
                </a:ext>
              </a:extLst>
            </p:cNvPr>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21" name="Rectangle 20">
              <a:extLst>
                <a:ext uri="{FF2B5EF4-FFF2-40B4-BE49-F238E27FC236}">
                  <a16:creationId xmlns:a16="http://schemas.microsoft.com/office/drawing/2014/main" id="{ADF72EF6-1F8F-49D8-9CB6-61A5A016CFF7}"/>
                </a:ext>
              </a:extLst>
            </p:cNvPr>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grpSp>
      <p:pic>
        <p:nvPicPr>
          <p:cNvPr id="2" name="Picture 1" descr="A blue text on a black background&#10;&#10;Description automatically generated">
            <a:extLst>
              <a:ext uri="{FF2B5EF4-FFF2-40B4-BE49-F238E27FC236}">
                <a16:creationId xmlns:a16="http://schemas.microsoft.com/office/drawing/2014/main" id="{D2DD7E72-8DB7-F499-CAB8-5A89AB626958}"/>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267129" y="4819362"/>
            <a:ext cx="8249306" cy="2364105"/>
          </a:xfrm>
          <a:prstGeom prst="rect">
            <a:avLst/>
          </a:prstGeom>
          <a:noFill/>
          <a:ln>
            <a:noFill/>
          </a:ln>
        </p:spPr>
      </p:pic>
    </p:spTree>
    <p:extLst>
      <p:ext uri="{BB962C8B-B14F-4D97-AF65-F5344CB8AC3E}">
        <p14:creationId xmlns:p14="http://schemas.microsoft.com/office/powerpoint/2010/main" val="175298851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433AB59-612E-4284-909F-065D2CFF889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371" b="7371"/>
          <a:stretch>
            <a:fillRect/>
          </a:stretch>
        </p:blipFill>
        <p:spPr/>
      </p:pic>
      <p:sp>
        <p:nvSpPr>
          <p:cNvPr id="17" name="Rectangle 16"/>
          <p:cNvSpPr/>
          <p:nvPr/>
        </p:nvSpPr>
        <p:spPr>
          <a:xfrm rot="16200000">
            <a:off x="10171549" y="-423262"/>
            <a:ext cx="4061292" cy="24404390"/>
          </a:xfrm>
          <a:prstGeom prst="rect">
            <a:avLst/>
          </a:prstGeom>
          <a:solidFill>
            <a:schemeClr val="accent6">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1615186" y="9994319"/>
            <a:ext cx="21153374" cy="3340558"/>
          </a:xfrm>
          <a:prstGeom prst="rect">
            <a:avLst/>
          </a:prstGeom>
          <a:noFill/>
        </p:spPr>
        <p:txBody>
          <a:bodyPr wrap="square" lIns="182843" tIns="91422" rIns="182843" bIns="91422" rtlCol="0">
            <a:spAutoFit/>
          </a:bodyPr>
          <a:lstStyle/>
          <a:p>
            <a:pPr algn="just">
              <a:lnSpc>
                <a:spcPct val="150000"/>
              </a:lnSpc>
            </a:pPr>
            <a:r>
              <a:rPr lang="en-US" sz="2800" b="1" dirty="0">
                <a:solidFill>
                  <a:schemeClr val="bg1"/>
                </a:solidFill>
                <a:latin typeface="Raleway" pitchFamily="2" charset="0"/>
                <a:cs typeface="Raleway Light"/>
              </a:rPr>
              <a:t>The world population is growing unevenly, with a tendency to slow down, but with projections that point to 8.5 billion people in 2030 – 1 billion more than in 2019 – and almost 11 billion in 2100. In Europe (EU-28), it is estimated that by 2050 there will be 150 million older adults (+50 million compared to 2019), of which 60% will be between 75 and 84 years of age, and that the average age in Europe will exceed 45 to 50 years old. Additionally, of the 10 countries evaluated by the United Nations with the highest dependency ratio for older adults, in 2018 and 2050, seven belong to the European Union.</a:t>
            </a:r>
          </a:p>
        </p:txBody>
      </p:sp>
      <p:sp>
        <p:nvSpPr>
          <p:cNvPr id="31" name="TextBox 30">
            <a:extLst>
              <a:ext uri="{FF2B5EF4-FFF2-40B4-BE49-F238E27FC236}">
                <a16:creationId xmlns:a16="http://schemas.microsoft.com/office/drawing/2014/main" id="{B448EE09-280C-442B-AE48-9B8C6160ABF0}"/>
              </a:ext>
            </a:extLst>
          </p:cNvPr>
          <p:cNvSpPr txBox="1"/>
          <p:nvPr/>
        </p:nvSpPr>
        <p:spPr>
          <a:xfrm>
            <a:off x="1615186" y="8196166"/>
            <a:ext cx="13452990" cy="1015663"/>
          </a:xfrm>
          <a:prstGeom prst="rect">
            <a:avLst/>
          </a:prstGeom>
          <a:noFill/>
        </p:spPr>
        <p:txBody>
          <a:bodyPr wrap="square" rtlCol="0">
            <a:spAutoFit/>
          </a:bodyPr>
          <a:lstStyle/>
          <a:p>
            <a:r>
              <a:rPr lang="en-GB" sz="6000" b="1" dirty="0">
                <a:solidFill>
                  <a:schemeClr val="bg1"/>
                </a:solidFill>
                <a:latin typeface="Raleway" pitchFamily="2" charset="0"/>
                <a:cs typeface="Raleway"/>
              </a:rPr>
              <a:t>Challenge</a:t>
            </a:r>
          </a:p>
        </p:txBody>
      </p:sp>
      <p:grpSp>
        <p:nvGrpSpPr>
          <p:cNvPr id="32" name="Group 31">
            <a:extLst>
              <a:ext uri="{FF2B5EF4-FFF2-40B4-BE49-F238E27FC236}">
                <a16:creationId xmlns:a16="http://schemas.microsoft.com/office/drawing/2014/main" id="{741E0D89-5A78-4D9E-9923-54867969CE81}"/>
              </a:ext>
            </a:extLst>
          </p:cNvPr>
          <p:cNvGrpSpPr/>
          <p:nvPr/>
        </p:nvGrpSpPr>
        <p:grpSpPr>
          <a:xfrm>
            <a:off x="1730736" y="9384712"/>
            <a:ext cx="2738812" cy="73150"/>
            <a:chOff x="1775295" y="2028842"/>
            <a:chExt cx="3631535" cy="45719"/>
          </a:xfrm>
        </p:grpSpPr>
        <p:sp>
          <p:nvSpPr>
            <p:cNvPr id="33" name="Rectangle 32">
              <a:extLst>
                <a:ext uri="{FF2B5EF4-FFF2-40B4-BE49-F238E27FC236}">
                  <a16:creationId xmlns:a16="http://schemas.microsoft.com/office/drawing/2014/main" id="{04D3DC05-879A-44B2-A838-A7808F12DD6A}"/>
                </a:ext>
              </a:extLst>
            </p:cNvPr>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34" name="Rectangle 33">
              <a:extLst>
                <a:ext uri="{FF2B5EF4-FFF2-40B4-BE49-F238E27FC236}">
                  <a16:creationId xmlns:a16="http://schemas.microsoft.com/office/drawing/2014/main" id="{D316EA4A-8719-44D1-9BF3-541D3A6CB5FF}"/>
                </a:ext>
              </a:extLst>
            </p:cNvPr>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35" name="Rectangle 34">
              <a:extLst>
                <a:ext uri="{FF2B5EF4-FFF2-40B4-BE49-F238E27FC236}">
                  <a16:creationId xmlns:a16="http://schemas.microsoft.com/office/drawing/2014/main" id="{DAC6A625-1014-4EA2-8A29-F6B81BBAC53D}"/>
                </a:ext>
              </a:extLst>
            </p:cNvPr>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36" name="Rectangle 35">
              <a:extLst>
                <a:ext uri="{FF2B5EF4-FFF2-40B4-BE49-F238E27FC236}">
                  <a16:creationId xmlns:a16="http://schemas.microsoft.com/office/drawing/2014/main" id="{B6868EB4-49B4-454E-8FF5-D01535361588}"/>
                </a:ext>
              </a:extLst>
            </p:cNvPr>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37" name="Rectangle 36">
              <a:extLst>
                <a:ext uri="{FF2B5EF4-FFF2-40B4-BE49-F238E27FC236}">
                  <a16:creationId xmlns:a16="http://schemas.microsoft.com/office/drawing/2014/main" id="{94C42BA4-C76F-48CC-BEF8-9587F37AEEA0}"/>
                </a:ext>
              </a:extLst>
            </p:cNvPr>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38" name="Rectangle 37">
              <a:extLst>
                <a:ext uri="{FF2B5EF4-FFF2-40B4-BE49-F238E27FC236}">
                  <a16:creationId xmlns:a16="http://schemas.microsoft.com/office/drawing/2014/main" id="{06FCFE63-B9A7-4BDF-B23C-6ED7294E8D8F}"/>
                </a:ext>
              </a:extLst>
            </p:cNvPr>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grpSp>
    </p:spTree>
    <p:extLst>
      <p:ext uri="{BB962C8B-B14F-4D97-AF65-F5344CB8AC3E}">
        <p14:creationId xmlns:p14="http://schemas.microsoft.com/office/powerpoint/2010/main" val="3290355932"/>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4E080165-23DC-4693-A39C-22FFA204328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513" b="7513"/>
          <a:stretch>
            <a:fillRect/>
          </a:stretch>
        </p:blipFill>
        <p:spPr/>
      </p:pic>
      <p:sp>
        <p:nvSpPr>
          <p:cNvPr id="10" name="Rectangle 9"/>
          <p:cNvSpPr/>
          <p:nvPr/>
        </p:nvSpPr>
        <p:spPr>
          <a:xfrm>
            <a:off x="-434477" y="-537412"/>
            <a:ext cx="25580477" cy="14672512"/>
          </a:xfrm>
          <a:prstGeom prst="rect">
            <a:avLst/>
          </a:prstGeom>
          <a:solidFill>
            <a:schemeClr val="accent6">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그림 개체 틀 8">
            <a:extLst>
              <a:ext uri="{FF2B5EF4-FFF2-40B4-BE49-F238E27FC236}">
                <a16:creationId xmlns:a16="http://schemas.microsoft.com/office/drawing/2014/main" id="{3D429899-C423-41D0-B8BE-766E5E4DAE38}"/>
              </a:ext>
            </a:extLst>
          </p:cNvPr>
          <p:cNvSpPr txBox="1">
            <a:spLocks/>
          </p:cNvSpPr>
          <p:nvPr/>
        </p:nvSpPr>
        <p:spPr>
          <a:xfrm>
            <a:off x="14501751" y="5334660"/>
            <a:ext cx="2599367" cy="2600010"/>
          </a:xfrm>
          <a:prstGeom prst="ellipse">
            <a:avLst/>
          </a:prstGeom>
          <a:solidFill>
            <a:schemeClr val="accent2">
              <a:lumMod val="75000"/>
              <a:alpha val="52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en-US" dirty="0">
              <a:latin typeface="Raleway" pitchFamily="2" charset="0"/>
            </a:endParaRPr>
          </a:p>
        </p:txBody>
      </p:sp>
      <p:sp>
        <p:nvSpPr>
          <p:cNvPr id="23" name="그림 개체 틀 8">
            <a:extLst>
              <a:ext uri="{FF2B5EF4-FFF2-40B4-BE49-F238E27FC236}">
                <a16:creationId xmlns:a16="http://schemas.microsoft.com/office/drawing/2014/main" id="{449BAD14-7990-4AFD-AF27-2BBBB0B25CD1}"/>
              </a:ext>
            </a:extLst>
          </p:cNvPr>
          <p:cNvSpPr txBox="1">
            <a:spLocks/>
          </p:cNvSpPr>
          <p:nvPr/>
        </p:nvSpPr>
        <p:spPr>
          <a:xfrm>
            <a:off x="16432018" y="9480182"/>
            <a:ext cx="2067395" cy="2067905"/>
          </a:xfrm>
          <a:prstGeom prst="ellipse">
            <a:avLst/>
          </a:prstGeom>
          <a:solidFill>
            <a:schemeClr val="accent2">
              <a:lumMod val="75000"/>
              <a:alpha val="49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en-US" dirty="0">
              <a:latin typeface="Raleway" pitchFamily="2" charset="0"/>
            </a:endParaRPr>
          </a:p>
        </p:txBody>
      </p:sp>
      <p:sp>
        <p:nvSpPr>
          <p:cNvPr id="24" name="그림 개체 틀 8">
            <a:extLst>
              <a:ext uri="{FF2B5EF4-FFF2-40B4-BE49-F238E27FC236}">
                <a16:creationId xmlns:a16="http://schemas.microsoft.com/office/drawing/2014/main" id="{F0E5BE18-C4B2-4CD0-965A-F2815B98FA6E}"/>
              </a:ext>
            </a:extLst>
          </p:cNvPr>
          <p:cNvSpPr txBox="1">
            <a:spLocks/>
          </p:cNvSpPr>
          <p:nvPr/>
        </p:nvSpPr>
        <p:spPr>
          <a:xfrm>
            <a:off x="16520699" y="5825135"/>
            <a:ext cx="1608655" cy="1609052"/>
          </a:xfrm>
          <a:prstGeom prst="ellipse">
            <a:avLst/>
          </a:prstGeom>
          <a:solidFill>
            <a:schemeClr val="accent2">
              <a:lumMod val="50000"/>
              <a:alpha val="49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en-US" dirty="0">
              <a:latin typeface="Raleway" pitchFamily="2" charset="0"/>
            </a:endParaRPr>
          </a:p>
        </p:txBody>
      </p:sp>
      <p:sp>
        <p:nvSpPr>
          <p:cNvPr id="25" name="그림 개체 틀 8">
            <a:extLst>
              <a:ext uri="{FF2B5EF4-FFF2-40B4-BE49-F238E27FC236}">
                <a16:creationId xmlns:a16="http://schemas.microsoft.com/office/drawing/2014/main" id="{A11223F4-15B1-412A-84B8-76D128B7F003}"/>
              </a:ext>
            </a:extLst>
          </p:cNvPr>
          <p:cNvSpPr txBox="1">
            <a:spLocks/>
          </p:cNvSpPr>
          <p:nvPr/>
        </p:nvSpPr>
        <p:spPr>
          <a:xfrm>
            <a:off x="13434478" y="6273319"/>
            <a:ext cx="1050237" cy="1050497"/>
          </a:xfrm>
          <a:prstGeom prst="ellipse">
            <a:avLst/>
          </a:prstGeom>
          <a:solidFill>
            <a:schemeClr val="accent2">
              <a:lumMod val="50000"/>
              <a:alpha val="67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en-US" dirty="0">
              <a:latin typeface="Raleway" pitchFamily="2" charset="0"/>
            </a:endParaRPr>
          </a:p>
        </p:txBody>
      </p:sp>
      <p:sp>
        <p:nvSpPr>
          <p:cNvPr id="26" name="그림 개체 틀 8">
            <a:extLst>
              <a:ext uri="{FF2B5EF4-FFF2-40B4-BE49-F238E27FC236}">
                <a16:creationId xmlns:a16="http://schemas.microsoft.com/office/drawing/2014/main" id="{3DDB0AAC-E4B6-4F9E-B3B6-0F20A396D2D3}"/>
              </a:ext>
            </a:extLst>
          </p:cNvPr>
          <p:cNvSpPr txBox="1">
            <a:spLocks/>
          </p:cNvSpPr>
          <p:nvPr/>
        </p:nvSpPr>
        <p:spPr>
          <a:xfrm>
            <a:off x="13859730" y="7720707"/>
            <a:ext cx="3175040" cy="3175823"/>
          </a:xfrm>
          <a:prstGeom prst="ellipse">
            <a:avLst/>
          </a:prstGeom>
          <a:solidFill>
            <a:schemeClr val="accent2">
              <a:alpha val="52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en-US" dirty="0">
              <a:latin typeface="Raleway" pitchFamily="2" charset="0"/>
            </a:endParaRPr>
          </a:p>
        </p:txBody>
      </p:sp>
      <p:sp>
        <p:nvSpPr>
          <p:cNvPr id="27" name="그림 개체 틀 8">
            <a:extLst>
              <a:ext uri="{FF2B5EF4-FFF2-40B4-BE49-F238E27FC236}">
                <a16:creationId xmlns:a16="http://schemas.microsoft.com/office/drawing/2014/main" id="{B9AA7D58-028C-4EBC-883D-992347118C28}"/>
              </a:ext>
            </a:extLst>
          </p:cNvPr>
          <p:cNvSpPr txBox="1">
            <a:spLocks/>
          </p:cNvSpPr>
          <p:nvPr/>
        </p:nvSpPr>
        <p:spPr>
          <a:xfrm>
            <a:off x="17325027" y="6713875"/>
            <a:ext cx="2067395" cy="2067905"/>
          </a:xfrm>
          <a:prstGeom prst="ellipse">
            <a:avLst/>
          </a:prstGeom>
          <a:solidFill>
            <a:schemeClr val="tx2">
              <a:alpha val="49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en-US" dirty="0">
              <a:latin typeface="Raleway" pitchFamily="2" charset="0"/>
            </a:endParaRPr>
          </a:p>
        </p:txBody>
      </p:sp>
      <p:sp>
        <p:nvSpPr>
          <p:cNvPr id="28" name="그림 개체 틀 8">
            <a:extLst>
              <a:ext uri="{FF2B5EF4-FFF2-40B4-BE49-F238E27FC236}">
                <a16:creationId xmlns:a16="http://schemas.microsoft.com/office/drawing/2014/main" id="{02FEA9C7-0AEF-4089-AA39-0C034CD12DA0}"/>
              </a:ext>
            </a:extLst>
          </p:cNvPr>
          <p:cNvSpPr txBox="1">
            <a:spLocks/>
          </p:cNvSpPr>
          <p:nvPr/>
        </p:nvSpPr>
        <p:spPr>
          <a:xfrm>
            <a:off x="12161594" y="6686083"/>
            <a:ext cx="2067395" cy="2067905"/>
          </a:xfrm>
          <a:prstGeom prst="ellipse">
            <a:avLst/>
          </a:prstGeom>
          <a:solidFill>
            <a:schemeClr val="accent2">
              <a:lumMod val="75000"/>
              <a:alpha val="49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en-US" dirty="0">
              <a:latin typeface="Raleway" pitchFamily="2" charset="0"/>
            </a:endParaRPr>
          </a:p>
        </p:txBody>
      </p:sp>
      <p:sp>
        <p:nvSpPr>
          <p:cNvPr id="29" name="그림 개체 틀 8">
            <a:extLst>
              <a:ext uri="{FF2B5EF4-FFF2-40B4-BE49-F238E27FC236}">
                <a16:creationId xmlns:a16="http://schemas.microsoft.com/office/drawing/2014/main" id="{1EB32821-F62B-4F1C-8572-2FD6348B0C0A}"/>
              </a:ext>
            </a:extLst>
          </p:cNvPr>
          <p:cNvSpPr txBox="1">
            <a:spLocks/>
          </p:cNvSpPr>
          <p:nvPr/>
        </p:nvSpPr>
        <p:spPr>
          <a:xfrm>
            <a:off x="18955820" y="6736680"/>
            <a:ext cx="1444612" cy="1444968"/>
          </a:xfrm>
          <a:prstGeom prst="ellipse">
            <a:avLst/>
          </a:prstGeom>
          <a:solidFill>
            <a:schemeClr val="accent2">
              <a:lumMod val="75000"/>
              <a:alpha val="52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en-US" dirty="0">
              <a:latin typeface="Raleway" pitchFamily="2" charset="0"/>
            </a:endParaRPr>
          </a:p>
        </p:txBody>
      </p:sp>
      <p:sp>
        <p:nvSpPr>
          <p:cNvPr id="30" name="그림 개체 틀 8">
            <a:extLst>
              <a:ext uri="{FF2B5EF4-FFF2-40B4-BE49-F238E27FC236}">
                <a16:creationId xmlns:a16="http://schemas.microsoft.com/office/drawing/2014/main" id="{F73604FC-9928-4085-9DE5-8EF7411D3EC7}"/>
              </a:ext>
            </a:extLst>
          </p:cNvPr>
          <p:cNvSpPr txBox="1">
            <a:spLocks/>
          </p:cNvSpPr>
          <p:nvPr/>
        </p:nvSpPr>
        <p:spPr>
          <a:xfrm>
            <a:off x="13421358" y="8444324"/>
            <a:ext cx="722302" cy="722483"/>
          </a:xfrm>
          <a:prstGeom prst="ellipse">
            <a:avLst/>
          </a:prstGeom>
          <a:solidFill>
            <a:schemeClr val="tx2">
              <a:alpha val="49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en-US" dirty="0">
              <a:latin typeface="Raleway" pitchFamily="2" charset="0"/>
            </a:endParaRPr>
          </a:p>
        </p:txBody>
      </p:sp>
      <p:sp>
        <p:nvSpPr>
          <p:cNvPr id="31" name="그림 개체 틀 8">
            <a:extLst>
              <a:ext uri="{FF2B5EF4-FFF2-40B4-BE49-F238E27FC236}">
                <a16:creationId xmlns:a16="http://schemas.microsoft.com/office/drawing/2014/main" id="{CD9C2495-E970-43F1-AC3C-D04061F381A2}"/>
              </a:ext>
            </a:extLst>
          </p:cNvPr>
          <p:cNvSpPr txBox="1">
            <a:spLocks/>
          </p:cNvSpPr>
          <p:nvPr/>
        </p:nvSpPr>
        <p:spPr>
          <a:xfrm>
            <a:off x="16294989" y="4602625"/>
            <a:ext cx="1444612" cy="1444968"/>
          </a:xfrm>
          <a:prstGeom prst="ellipse">
            <a:avLst/>
          </a:prstGeom>
          <a:solidFill>
            <a:schemeClr val="accent2">
              <a:lumMod val="40000"/>
              <a:lumOff val="60000"/>
              <a:alpha val="52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en-US" dirty="0">
              <a:latin typeface="Raleway" pitchFamily="2" charset="0"/>
            </a:endParaRPr>
          </a:p>
        </p:txBody>
      </p:sp>
      <p:sp>
        <p:nvSpPr>
          <p:cNvPr id="32" name="그림 개체 틀 8">
            <a:extLst>
              <a:ext uri="{FF2B5EF4-FFF2-40B4-BE49-F238E27FC236}">
                <a16:creationId xmlns:a16="http://schemas.microsoft.com/office/drawing/2014/main" id="{0760D0A0-13EE-434B-9D04-CCCC107C9440}"/>
              </a:ext>
            </a:extLst>
          </p:cNvPr>
          <p:cNvSpPr txBox="1">
            <a:spLocks/>
          </p:cNvSpPr>
          <p:nvPr/>
        </p:nvSpPr>
        <p:spPr>
          <a:xfrm>
            <a:off x="11642949" y="4291157"/>
            <a:ext cx="2067395" cy="2067905"/>
          </a:xfrm>
          <a:prstGeom prst="ellipse">
            <a:avLst/>
          </a:prstGeom>
          <a:solidFill>
            <a:schemeClr val="accent2">
              <a:alpha val="80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en-US" dirty="0">
              <a:latin typeface="Raleway" pitchFamily="2" charset="0"/>
            </a:endParaRPr>
          </a:p>
        </p:txBody>
      </p:sp>
      <p:grpSp>
        <p:nvGrpSpPr>
          <p:cNvPr id="33" name="Group 32">
            <a:extLst>
              <a:ext uri="{FF2B5EF4-FFF2-40B4-BE49-F238E27FC236}">
                <a16:creationId xmlns:a16="http://schemas.microsoft.com/office/drawing/2014/main" id="{CA29965F-0E0C-4ECF-B845-B157C5EC55D8}"/>
              </a:ext>
            </a:extLst>
          </p:cNvPr>
          <p:cNvGrpSpPr/>
          <p:nvPr/>
        </p:nvGrpSpPr>
        <p:grpSpPr>
          <a:xfrm>
            <a:off x="13171860" y="6101538"/>
            <a:ext cx="7019410" cy="7636742"/>
            <a:chOff x="15161153" y="7240275"/>
            <a:chExt cx="4903500" cy="5334745"/>
          </a:xfrm>
          <a:solidFill>
            <a:schemeClr val="accent6"/>
          </a:solidFill>
        </p:grpSpPr>
        <p:sp>
          <p:nvSpPr>
            <p:cNvPr id="34" name="도넛 9">
              <a:extLst>
                <a:ext uri="{FF2B5EF4-FFF2-40B4-BE49-F238E27FC236}">
                  <a16:creationId xmlns:a16="http://schemas.microsoft.com/office/drawing/2014/main" id="{BAED1C6D-280B-46AF-9124-BAFF35886196}"/>
                </a:ext>
              </a:extLst>
            </p:cNvPr>
            <p:cNvSpPr/>
            <p:nvPr/>
          </p:nvSpPr>
          <p:spPr>
            <a:xfrm rot="5400000" flipH="1" flipV="1">
              <a:off x="18553410" y="7807315"/>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aleway" pitchFamily="2" charset="0"/>
              </a:endParaRPr>
            </a:p>
          </p:txBody>
        </p:sp>
        <p:sp>
          <p:nvSpPr>
            <p:cNvPr id="35" name="직사각형 217">
              <a:extLst>
                <a:ext uri="{FF2B5EF4-FFF2-40B4-BE49-F238E27FC236}">
                  <a16:creationId xmlns:a16="http://schemas.microsoft.com/office/drawing/2014/main" id="{2973CC04-FF50-4ECD-9A93-73D3B6C62310}"/>
                </a:ext>
              </a:extLst>
            </p:cNvPr>
            <p:cNvSpPr/>
            <p:nvPr/>
          </p:nvSpPr>
          <p:spPr>
            <a:xfrm rot="16200000" flipH="1" flipV="1">
              <a:off x="17926769" y="8815353"/>
              <a:ext cx="1445470" cy="192093"/>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pitchFamily="2" charset="0"/>
                </a:rPr>
                <a:t> </a:t>
              </a:r>
              <a:endParaRPr lang="ko-KR" altLang="en-US" dirty="0">
                <a:latin typeface="Raleway" pitchFamily="2" charset="0"/>
              </a:endParaRPr>
            </a:p>
          </p:txBody>
        </p:sp>
        <p:sp>
          <p:nvSpPr>
            <p:cNvPr id="36" name="도넛 9">
              <a:extLst>
                <a:ext uri="{FF2B5EF4-FFF2-40B4-BE49-F238E27FC236}">
                  <a16:creationId xmlns:a16="http://schemas.microsoft.com/office/drawing/2014/main" id="{0B8CCB1F-7625-4CDE-A6FB-ABDB68F7FAE6}"/>
                </a:ext>
              </a:extLst>
            </p:cNvPr>
            <p:cNvSpPr/>
            <p:nvPr/>
          </p:nvSpPr>
          <p:spPr>
            <a:xfrm rot="5400000">
              <a:off x="18364073" y="9634185"/>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aleway" pitchFamily="2" charset="0"/>
              </a:endParaRPr>
            </a:p>
          </p:txBody>
        </p:sp>
        <p:sp>
          <p:nvSpPr>
            <p:cNvPr id="37" name="직사각형 220">
              <a:extLst>
                <a:ext uri="{FF2B5EF4-FFF2-40B4-BE49-F238E27FC236}">
                  <a16:creationId xmlns:a16="http://schemas.microsoft.com/office/drawing/2014/main" id="{A7B1CC48-00AC-421C-9AA9-944F4982948B}"/>
                </a:ext>
              </a:extLst>
            </p:cNvPr>
            <p:cNvSpPr/>
            <p:nvPr/>
          </p:nvSpPr>
          <p:spPr>
            <a:xfrm rot="10800000" flipH="1" flipV="1">
              <a:off x="17994135" y="9826250"/>
              <a:ext cx="369997" cy="192141"/>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pitchFamily="2" charset="0"/>
                </a:rPr>
                <a:t> </a:t>
              </a:r>
              <a:endParaRPr lang="ko-KR" altLang="en-US" dirty="0">
                <a:latin typeface="Raleway" pitchFamily="2" charset="0"/>
              </a:endParaRPr>
            </a:p>
          </p:txBody>
        </p:sp>
        <p:sp>
          <p:nvSpPr>
            <p:cNvPr id="38" name="도넛 9">
              <a:extLst>
                <a:ext uri="{FF2B5EF4-FFF2-40B4-BE49-F238E27FC236}">
                  <a16:creationId xmlns:a16="http://schemas.microsoft.com/office/drawing/2014/main" id="{3E2F24F8-78A1-4CA0-8946-252F5E49D3B0}"/>
                </a:ext>
              </a:extLst>
            </p:cNvPr>
            <p:cNvSpPr/>
            <p:nvPr/>
          </p:nvSpPr>
          <p:spPr>
            <a:xfrm rot="16200000" flipV="1">
              <a:off x="16282571" y="7727245"/>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Raleway" pitchFamily="2" charset="0"/>
              </a:endParaRPr>
            </a:p>
          </p:txBody>
        </p:sp>
        <p:sp>
          <p:nvSpPr>
            <p:cNvPr id="39" name="직사각형 223">
              <a:extLst>
                <a:ext uri="{FF2B5EF4-FFF2-40B4-BE49-F238E27FC236}">
                  <a16:creationId xmlns:a16="http://schemas.microsoft.com/office/drawing/2014/main" id="{F949F670-CAE6-4D98-A1A5-F32140F38670}"/>
                </a:ext>
              </a:extLst>
            </p:cNvPr>
            <p:cNvSpPr/>
            <p:nvPr/>
          </p:nvSpPr>
          <p:spPr>
            <a:xfrm rot="5400000" flipV="1">
              <a:off x="16012008" y="8574184"/>
              <a:ext cx="1117502" cy="192091"/>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pitchFamily="2" charset="0"/>
                </a:rPr>
                <a:t> </a:t>
              </a:r>
              <a:endParaRPr lang="ko-KR" altLang="en-US" dirty="0">
                <a:latin typeface="Raleway" pitchFamily="2" charset="0"/>
              </a:endParaRPr>
            </a:p>
          </p:txBody>
        </p:sp>
        <p:sp>
          <p:nvSpPr>
            <p:cNvPr id="40" name="도넛 9">
              <a:extLst>
                <a:ext uri="{FF2B5EF4-FFF2-40B4-BE49-F238E27FC236}">
                  <a16:creationId xmlns:a16="http://schemas.microsoft.com/office/drawing/2014/main" id="{4F899E25-1E8B-46B3-BEBC-8B0968AC3F47}"/>
                </a:ext>
              </a:extLst>
            </p:cNvPr>
            <p:cNvSpPr/>
            <p:nvPr/>
          </p:nvSpPr>
          <p:spPr>
            <a:xfrm rot="16200000" flipH="1">
              <a:off x="15899574" y="7535269"/>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Raleway" pitchFamily="2" charset="0"/>
              </a:endParaRPr>
            </a:p>
          </p:txBody>
        </p:sp>
        <p:sp>
          <p:nvSpPr>
            <p:cNvPr id="41" name="직사각형 226">
              <a:extLst>
                <a:ext uri="{FF2B5EF4-FFF2-40B4-BE49-F238E27FC236}">
                  <a16:creationId xmlns:a16="http://schemas.microsoft.com/office/drawing/2014/main" id="{F7F9A30F-BF4B-46E6-A6BE-BC786D4FA962}"/>
                </a:ext>
              </a:extLst>
            </p:cNvPr>
            <p:cNvSpPr/>
            <p:nvPr/>
          </p:nvSpPr>
          <p:spPr>
            <a:xfrm rot="5400000" flipV="1">
              <a:off x="15848193" y="7291702"/>
              <a:ext cx="294946" cy="192091"/>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pitchFamily="2" charset="0"/>
                </a:rPr>
                <a:t> </a:t>
              </a:r>
              <a:endParaRPr lang="ko-KR" altLang="en-US" dirty="0">
                <a:latin typeface="Raleway" pitchFamily="2" charset="0"/>
              </a:endParaRPr>
            </a:p>
          </p:txBody>
        </p:sp>
        <p:sp>
          <p:nvSpPr>
            <p:cNvPr id="42" name="도넛 9">
              <a:extLst>
                <a:ext uri="{FF2B5EF4-FFF2-40B4-BE49-F238E27FC236}">
                  <a16:creationId xmlns:a16="http://schemas.microsoft.com/office/drawing/2014/main" id="{94BBAB27-8099-4184-A7E1-2CF40D82485E}"/>
                </a:ext>
              </a:extLst>
            </p:cNvPr>
            <p:cNvSpPr/>
            <p:nvPr/>
          </p:nvSpPr>
          <p:spPr>
            <a:xfrm rot="16200000" flipH="1">
              <a:off x="16471910" y="9229032"/>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Raleway" pitchFamily="2" charset="0"/>
              </a:endParaRPr>
            </a:p>
          </p:txBody>
        </p:sp>
        <p:sp>
          <p:nvSpPr>
            <p:cNvPr id="43" name="직사각형 228">
              <a:extLst>
                <a:ext uri="{FF2B5EF4-FFF2-40B4-BE49-F238E27FC236}">
                  <a16:creationId xmlns:a16="http://schemas.microsoft.com/office/drawing/2014/main" id="{32A48F30-9B3C-4EAD-B875-7F2A65F721D6}"/>
                </a:ext>
              </a:extLst>
            </p:cNvPr>
            <p:cNvSpPr/>
            <p:nvPr/>
          </p:nvSpPr>
          <p:spPr>
            <a:xfrm rot="10800000" flipV="1">
              <a:off x="16856141" y="9421124"/>
              <a:ext cx="144069" cy="192141"/>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pitchFamily="2" charset="0"/>
                </a:rPr>
                <a:t> </a:t>
              </a:r>
              <a:endParaRPr lang="ko-KR" altLang="en-US" dirty="0">
                <a:latin typeface="Raleway" pitchFamily="2" charset="0"/>
              </a:endParaRPr>
            </a:p>
          </p:txBody>
        </p:sp>
        <p:sp>
          <p:nvSpPr>
            <p:cNvPr id="44" name="직사각형 202">
              <a:extLst>
                <a:ext uri="{FF2B5EF4-FFF2-40B4-BE49-F238E27FC236}">
                  <a16:creationId xmlns:a16="http://schemas.microsoft.com/office/drawing/2014/main" id="{9CC3875B-A90C-48F1-A7E3-89E6894419D3}"/>
                </a:ext>
              </a:extLst>
            </p:cNvPr>
            <p:cNvSpPr/>
            <p:nvPr/>
          </p:nvSpPr>
          <p:spPr>
            <a:xfrm flipV="1">
              <a:off x="15161153" y="8179223"/>
              <a:ext cx="647635" cy="192143"/>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pitchFamily="2" charset="0"/>
                </a:rPr>
                <a:t> </a:t>
              </a:r>
              <a:endParaRPr lang="ko-KR" altLang="en-US" dirty="0">
                <a:latin typeface="Raleway" pitchFamily="2" charset="0"/>
              </a:endParaRPr>
            </a:p>
          </p:txBody>
        </p:sp>
        <p:sp>
          <p:nvSpPr>
            <p:cNvPr id="45" name="도넛 9">
              <a:extLst>
                <a:ext uri="{FF2B5EF4-FFF2-40B4-BE49-F238E27FC236}">
                  <a16:creationId xmlns:a16="http://schemas.microsoft.com/office/drawing/2014/main" id="{A3A43CC8-08C3-4C83-A504-468469B3C6B7}"/>
                </a:ext>
              </a:extLst>
            </p:cNvPr>
            <p:cNvSpPr/>
            <p:nvPr/>
          </p:nvSpPr>
          <p:spPr>
            <a:xfrm rot="16200000" flipV="1">
              <a:off x="15808742" y="8179279"/>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Raleway" pitchFamily="2" charset="0"/>
              </a:endParaRPr>
            </a:p>
          </p:txBody>
        </p:sp>
        <p:sp>
          <p:nvSpPr>
            <p:cNvPr id="46" name="한쪽 모서리가 둥근 사각형 194">
              <a:extLst>
                <a:ext uri="{FF2B5EF4-FFF2-40B4-BE49-F238E27FC236}">
                  <a16:creationId xmlns:a16="http://schemas.microsoft.com/office/drawing/2014/main" id="{7F11F949-E164-484F-92D9-31636C488A6E}"/>
                </a:ext>
              </a:extLst>
            </p:cNvPr>
            <p:cNvSpPr/>
            <p:nvPr/>
          </p:nvSpPr>
          <p:spPr>
            <a:xfrm>
              <a:off x="17000219" y="9421115"/>
              <a:ext cx="993901" cy="3153905"/>
            </a:xfrm>
            <a:prstGeom prst="round1Rect">
              <a:avLst>
                <a:gd name="adj" fmla="val 27451"/>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aleway" pitchFamily="2" charset="0"/>
              </a:endParaRPr>
            </a:p>
          </p:txBody>
        </p:sp>
        <p:sp>
          <p:nvSpPr>
            <p:cNvPr id="47" name="직사각형 217">
              <a:extLst>
                <a:ext uri="{FF2B5EF4-FFF2-40B4-BE49-F238E27FC236}">
                  <a16:creationId xmlns:a16="http://schemas.microsoft.com/office/drawing/2014/main" id="{8377A82C-A8ED-4D50-8547-870E141C8812}"/>
                </a:ext>
              </a:extLst>
            </p:cNvPr>
            <p:cNvSpPr/>
            <p:nvPr/>
          </p:nvSpPr>
          <p:spPr>
            <a:xfrm rot="16200000" flipH="1" flipV="1">
              <a:off x="18382831" y="9755899"/>
              <a:ext cx="1445470" cy="192093"/>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pitchFamily="2" charset="0"/>
                </a:rPr>
                <a:t> </a:t>
              </a:r>
              <a:endParaRPr lang="ko-KR" altLang="en-US" dirty="0">
                <a:latin typeface="Raleway" pitchFamily="2" charset="0"/>
              </a:endParaRPr>
            </a:p>
          </p:txBody>
        </p:sp>
        <p:sp>
          <p:nvSpPr>
            <p:cNvPr id="48" name="도넛 9">
              <a:extLst>
                <a:ext uri="{FF2B5EF4-FFF2-40B4-BE49-F238E27FC236}">
                  <a16:creationId xmlns:a16="http://schemas.microsoft.com/office/drawing/2014/main" id="{50C363D9-2831-4858-9632-A32D7BA690AD}"/>
                </a:ext>
              </a:extLst>
            </p:cNvPr>
            <p:cNvSpPr/>
            <p:nvPr/>
          </p:nvSpPr>
          <p:spPr>
            <a:xfrm rot="5400000">
              <a:off x="18820135" y="10574731"/>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aleway" pitchFamily="2" charset="0"/>
              </a:endParaRPr>
            </a:p>
          </p:txBody>
        </p:sp>
        <p:sp>
          <p:nvSpPr>
            <p:cNvPr id="49" name="직사각형 220">
              <a:extLst>
                <a:ext uri="{FF2B5EF4-FFF2-40B4-BE49-F238E27FC236}">
                  <a16:creationId xmlns:a16="http://schemas.microsoft.com/office/drawing/2014/main" id="{5EC18CB0-CA2C-4D1A-A6BB-A77512CF4D96}"/>
                </a:ext>
              </a:extLst>
            </p:cNvPr>
            <p:cNvSpPr/>
            <p:nvPr/>
          </p:nvSpPr>
          <p:spPr>
            <a:xfrm rot="10800000" flipH="1" flipV="1">
              <a:off x="17994133" y="10766795"/>
              <a:ext cx="826050" cy="192141"/>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pitchFamily="2" charset="0"/>
                </a:rPr>
                <a:t> </a:t>
              </a:r>
              <a:endParaRPr lang="ko-KR" altLang="en-US" dirty="0">
                <a:latin typeface="Raleway" pitchFamily="2" charset="0"/>
              </a:endParaRPr>
            </a:p>
          </p:txBody>
        </p:sp>
        <p:sp>
          <p:nvSpPr>
            <p:cNvPr id="50" name="도넛 9">
              <a:extLst>
                <a:ext uri="{FF2B5EF4-FFF2-40B4-BE49-F238E27FC236}">
                  <a16:creationId xmlns:a16="http://schemas.microsoft.com/office/drawing/2014/main" id="{BAFAC251-A618-4FFF-9025-AFB47F49CBFC}"/>
                </a:ext>
              </a:extLst>
            </p:cNvPr>
            <p:cNvSpPr/>
            <p:nvPr/>
          </p:nvSpPr>
          <p:spPr>
            <a:xfrm rot="16200000" flipH="1">
              <a:off x="16000831" y="10006625"/>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aleway" pitchFamily="2" charset="0"/>
              </a:endParaRPr>
            </a:p>
          </p:txBody>
        </p:sp>
        <p:sp>
          <p:nvSpPr>
            <p:cNvPr id="51" name="직사각형 220">
              <a:extLst>
                <a:ext uri="{FF2B5EF4-FFF2-40B4-BE49-F238E27FC236}">
                  <a16:creationId xmlns:a16="http://schemas.microsoft.com/office/drawing/2014/main" id="{3ECE2401-C310-4A2F-8865-4D698843A93D}"/>
                </a:ext>
              </a:extLst>
            </p:cNvPr>
            <p:cNvSpPr/>
            <p:nvPr/>
          </p:nvSpPr>
          <p:spPr>
            <a:xfrm rot="10800000" flipV="1">
              <a:off x="16387813" y="10198689"/>
              <a:ext cx="612404" cy="192141"/>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pitchFamily="2" charset="0"/>
                </a:rPr>
                <a:t> </a:t>
              </a:r>
              <a:endParaRPr lang="ko-KR" altLang="en-US" dirty="0">
                <a:latin typeface="Raleway" pitchFamily="2" charset="0"/>
              </a:endParaRPr>
            </a:p>
          </p:txBody>
        </p:sp>
        <p:sp>
          <p:nvSpPr>
            <p:cNvPr id="52" name="직사각형 217">
              <a:extLst>
                <a:ext uri="{FF2B5EF4-FFF2-40B4-BE49-F238E27FC236}">
                  <a16:creationId xmlns:a16="http://schemas.microsoft.com/office/drawing/2014/main" id="{CA3B4E2D-7602-4A4D-A1C4-D5D8D8794040}"/>
                </a:ext>
              </a:extLst>
            </p:cNvPr>
            <p:cNvSpPr/>
            <p:nvPr/>
          </p:nvSpPr>
          <p:spPr>
            <a:xfrm rot="16200000" flipH="1" flipV="1">
              <a:off x="15374193" y="9190204"/>
              <a:ext cx="1445470" cy="192093"/>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pitchFamily="2" charset="0"/>
                </a:rPr>
                <a:t> </a:t>
              </a:r>
              <a:endParaRPr lang="ko-KR" altLang="en-US" dirty="0">
                <a:latin typeface="Raleway" pitchFamily="2" charset="0"/>
              </a:endParaRPr>
            </a:p>
          </p:txBody>
        </p:sp>
        <p:sp>
          <p:nvSpPr>
            <p:cNvPr id="53" name="도넛 9">
              <a:extLst>
                <a:ext uri="{FF2B5EF4-FFF2-40B4-BE49-F238E27FC236}">
                  <a16:creationId xmlns:a16="http://schemas.microsoft.com/office/drawing/2014/main" id="{FDB768BB-0061-4421-A22F-36517416C0D3}"/>
                </a:ext>
              </a:extLst>
            </p:cNvPr>
            <p:cNvSpPr/>
            <p:nvPr/>
          </p:nvSpPr>
          <p:spPr>
            <a:xfrm rot="5400000" flipH="1" flipV="1">
              <a:off x="19009470" y="8744974"/>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aleway" pitchFamily="2" charset="0"/>
              </a:endParaRPr>
            </a:p>
          </p:txBody>
        </p:sp>
        <p:sp>
          <p:nvSpPr>
            <p:cNvPr id="54" name="직사각형 215">
              <a:extLst>
                <a:ext uri="{FF2B5EF4-FFF2-40B4-BE49-F238E27FC236}">
                  <a16:creationId xmlns:a16="http://schemas.microsoft.com/office/drawing/2014/main" id="{0F938162-F585-4F16-81C7-CD941111CD1B}"/>
                </a:ext>
              </a:extLst>
            </p:cNvPr>
            <p:cNvSpPr/>
            <p:nvPr/>
          </p:nvSpPr>
          <p:spPr>
            <a:xfrm flipH="1" flipV="1">
              <a:off x="19393705" y="8744924"/>
              <a:ext cx="670948" cy="192141"/>
            </a:xfrm>
            <a:prstGeom prst="rect">
              <a:avLst/>
            </a:pr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atin typeface="Raleway" pitchFamily="2" charset="0"/>
                </a:rPr>
                <a:t> </a:t>
              </a:r>
              <a:endParaRPr lang="ko-KR" altLang="en-US" dirty="0">
                <a:latin typeface="Raleway" pitchFamily="2" charset="0"/>
              </a:endParaRPr>
            </a:p>
          </p:txBody>
        </p:sp>
        <p:sp>
          <p:nvSpPr>
            <p:cNvPr id="55" name="도넛 9">
              <a:extLst>
                <a:ext uri="{FF2B5EF4-FFF2-40B4-BE49-F238E27FC236}">
                  <a16:creationId xmlns:a16="http://schemas.microsoft.com/office/drawing/2014/main" id="{4BA27C35-9FC4-4CEF-9212-F91C4C8B9014}"/>
                </a:ext>
              </a:extLst>
            </p:cNvPr>
            <p:cNvSpPr/>
            <p:nvPr/>
          </p:nvSpPr>
          <p:spPr>
            <a:xfrm rot="5400000">
              <a:off x="18929747" y="7611757"/>
              <a:ext cx="384285" cy="384185"/>
            </a:xfrm>
            <a:custGeom>
              <a:avLst/>
              <a:gdLst/>
              <a:ahLst/>
              <a:cxnLst/>
              <a:rect l="l" t="t" r="r" b="b"/>
              <a:pathLst>
                <a:path w="900000" h="900000">
                  <a:moveTo>
                    <a:pt x="0" y="0"/>
                  </a:moveTo>
                  <a:cubicBezTo>
                    <a:pt x="497056" y="0"/>
                    <a:pt x="900000" y="402944"/>
                    <a:pt x="900000" y="900000"/>
                  </a:cubicBezTo>
                  <a:lnTo>
                    <a:pt x="450000" y="900000"/>
                  </a:lnTo>
                  <a:cubicBezTo>
                    <a:pt x="450000" y="651472"/>
                    <a:pt x="248528" y="450000"/>
                    <a:pt x="0" y="450000"/>
                  </a:cubicBezTo>
                  <a:close/>
                </a:path>
              </a:pathLst>
            </a:custGeom>
            <a:grp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Raleway" pitchFamily="2" charset="0"/>
              </a:endParaRPr>
            </a:p>
          </p:txBody>
        </p:sp>
      </p:grpSp>
      <p:sp>
        <p:nvSpPr>
          <p:cNvPr id="56" name="그림 개체 틀 8">
            <a:extLst>
              <a:ext uri="{FF2B5EF4-FFF2-40B4-BE49-F238E27FC236}">
                <a16:creationId xmlns:a16="http://schemas.microsoft.com/office/drawing/2014/main" id="{3346CD7F-149C-4977-B9ED-615BCE7602AE}"/>
              </a:ext>
            </a:extLst>
          </p:cNvPr>
          <p:cNvSpPr txBox="1">
            <a:spLocks/>
          </p:cNvSpPr>
          <p:nvPr/>
        </p:nvSpPr>
        <p:spPr>
          <a:xfrm>
            <a:off x="16694309" y="7911198"/>
            <a:ext cx="1065981" cy="1066247"/>
          </a:xfrm>
          <a:prstGeom prst="ellipse">
            <a:avLst/>
          </a:prstGeom>
          <a:solidFill>
            <a:schemeClr val="accent2">
              <a:lumMod val="75000"/>
              <a:alpha val="52000"/>
            </a:schemeClr>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en-US" dirty="0">
              <a:latin typeface="Raleway" pitchFamily="2" charset="0"/>
            </a:endParaRPr>
          </a:p>
        </p:txBody>
      </p:sp>
      <p:grpSp>
        <p:nvGrpSpPr>
          <p:cNvPr id="57" name="Group 56">
            <a:extLst>
              <a:ext uri="{FF2B5EF4-FFF2-40B4-BE49-F238E27FC236}">
                <a16:creationId xmlns:a16="http://schemas.microsoft.com/office/drawing/2014/main" id="{A4E8852A-EEEF-4AA1-B3C4-024486BFDC5D}"/>
              </a:ext>
            </a:extLst>
          </p:cNvPr>
          <p:cNvGrpSpPr/>
          <p:nvPr/>
        </p:nvGrpSpPr>
        <p:grpSpPr>
          <a:xfrm>
            <a:off x="9329763" y="5655447"/>
            <a:ext cx="3842100" cy="3843052"/>
            <a:chOff x="12477205" y="6928652"/>
            <a:chExt cx="2683948" cy="2684614"/>
          </a:xfrm>
        </p:grpSpPr>
        <p:sp>
          <p:nvSpPr>
            <p:cNvPr id="58" name="그림 개체 틀 8">
              <a:extLst>
                <a:ext uri="{FF2B5EF4-FFF2-40B4-BE49-F238E27FC236}">
                  <a16:creationId xmlns:a16="http://schemas.microsoft.com/office/drawing/2014/main" id="{822E6742-26BA-4364-B75A-8ACC40419A23}"/>
                </a:ext>
              </a:extLst>
            </p:cNvPr>
            <p:cNvSpPr txBox="1">
              <a:spLocks/>
            </p:cNvSpPr>
            <p:nvPr/>
          </p:nvSpPr>
          <p:spPr>
            <a:xfrm>
              <a:off x="12477205" y="6928652"/>
              <a:ext cx="2683948" cy="2684614"/>
            </a:xfrm>
            <a:prstGeom prst="ellipse">
              <a:avLst/>
            </a:prstGeom>
            <a:solidFill>
              <a:schemeClr val="accent1"/>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en-US" dirty="0">
                <a:latin typeface="Raleway" pitchFamily="2" charset="0"/>
              </a:endParaRPr>
            </a:p>
          </p:txBody>
        </p:sp>
        <p:sp>
          <p:nvSpPr>
            <p:cNvPr id="59" name="Content Placeholder 2">
              <a:extLst>
                <a:ext uri="{FF2B5EF4-FFF2-40B4-BE49-F238E27FC236}">
                  <a16:creationId xmlns:a16="http://schemas.microsoft.com/office/drawing/2014/main" id="{492680B6-863C-4E77-9291-5DAF346E2C10}"/>
                </a:ext>
              </a:extLst>
            </p:cNvPr>
            <p:cNvSpPr txBox="1">
              <a:spLocks/>
            </p:cNvSpPr>
            <p:nvPr/>
          </p:nvSpPr>
          <p:spPr bwMode="auto">
            <a:xfrm>
              <a:off x="12644214" y="8014057"/>
              <a:ext cx="2244331" cy="923008"/>
            </a:xfrm>
            <a:prstGeom prst="rect">
              <a:avLst/>
            </a:prstGeom>
            <a:noFill/>
            <a:ln>
              <a:noFill/>
            </a:ln>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pPr>
              <a:r>
                <a:rPr lang="en-US" sz="2200" b="1" dirty="0" err="1">
                  <a:solidFill>
                    <a:schemeClr val="bg1"/>
                  </a:solidFill>
                  <a:latin typeface="Raleway" pitchFamily="2" charset="0"/>
                  <a:cs typeface="Raleway"/>
                </a:rPr>
                <a:t>Health&amp;Care</a:t>
              </a:r>
              <a:endParaRPr lang="en-US" sz="2200" b="1" dirty="0">
                <a:solidFill>
                  <a:schemeClr val="bg1"/>
                </a:solidFill>
                <a:latin typeface="Raleway" pitchFamily="2" charset="0"/>
                <a:cs typeface="Raleway"/>
              </a:endParaRPr>
            </a:p>
            <a:p>
              <a:pPr algn="ctr">
                <a:spcBef>
                  <a:spcPct val="20000"/>
                </a:spcBef>
                <a:buFont typeface="Arial" charset="0"/>
                <a:buNone/>
              </a:pPr>
              <a:r>
                <a:rPr lang="en-US" sz="2000" dirty="0">
                  <a:solidFill>
                    <a:schemeClr val="bg1"/>
                  </a:solidFill>
                  <a:latin typeface="Raleway" pitchFamily="2" charset="0"/>
                  <a:cs typeface="Raleway Light"/>
                </a:rPr>
                <a:t>Empower to manage their own lives and health and care</a:t>
              </a:r>
            </a:p>
          </p:txBody>
        </p:sp>
        <p:grpSp>
          <p:nvGrpSpPr>
            <p:cNvPr id="60" name="Group 59">
              <a:extLst>
                <a:ext uri="{FF2B5EF4-FFF2-40B4-BE49-F238E27FC236}">
                  <a16:creationId xmlns:a16="http://schemas.microsoft.com/office/drawing/2014/main" id="{C5C53E7D-FE15-4FE7-BBE7-C3C1174BCF3B}"/>
                </a:ext>
              </a:extLst>
            </p:cNvPr>
            <p:cNvGrpSpPr/>
            <p:nvPr/>
          </p:nvGrpSpPr>
          <p:grpSpPr>
            <a:xfrm>
              <a:off x="13426731" y="7426086"/>
              <a:ext cx="779645" cy="689549"/>
              <a:chOff x="6950300" y="2347916"/>
              <a:chExt cx="483524" cy="427536"/>
            </a:xfrm>
            <a:solidFill>
              <a:schemeClr val="bg1"/>
            </a:solidFill>
          </p:grpSpPr>
          <p:sp>
            <p:nvSpPr>
              <p:cNvPr id="61" name="Freeform 533">
                <a:extLst>
                  <a:ext uri="{FF2B5EF4-FFF2-40B4-BE49-F238E27FC236}">
                    <a16:creationId xmlns:a16="http://schemas.microsoft.com/office/drawing/2014/main" id="{642DD5EC-B176-40B5-BCF1-9E74DB381869}"/>
                  </a:ext>
                </a:extLst>
              </p:cNvPr>
              <p:cNvSpPr>
                <a:spLocks noChangeArrowheads="1"/>
              </p:cNvSpPr>
              <p:nvPr/>
            </p:nvSpPr>
            <p:spPr bwMode="auto">
              <a:xfrm>
                <a:off x="7018163" y="2563380"/>
                <a:ext cx="45808" cy="42415"/>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aleway" pitchFamily="2" charset="0"/>
                  <a:ea typeface="SimSun" charset="0"/>
                </a:endParaRPr>
              </a:p>
            </p:txBody>
          </p:sp>
          <p:sp>
            <p:nvSpPr>
              <p:cNvPr id="62" name="Freeform 534">
                <a:extLst>
                  <a:ext uri="{FF2B5EF4-FFF2-40B4-BE49-F238E27FC236}">
                    <a16:creationId xmlns:a16="http://schemas.microsoft.com/office/drawing/2014/main" id="{07A645AD-4337-449C-A2D4-4B386BA6D22F}"/>
                  </a:ext>
                </a:extLst>
              </p:cNvPr>
              <p:cNvSpPr>
                <a:spLocks noChangeArrowheads="1"/>
              </p:cNvSpPr>
              <p:nvPr/>
            </p:nvSpPr>
            <p:spPr bwMode="auto">
              <a:xfrm>
                <a:off x="7018163" y="2631243"/>
                <a:ext cx="45808" cy="42415"/>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aleway" pitchFamily="2" charset="0"/>
                  <a:ea typeface="SimSun" charset="0"/>
                </a:endParaRPr>
              </a:p>
            </p:txBody>
          </p:sp>
          <p:sp>
            <p:nvSpPr>
              <p:cNvPr id="63" name="Freeform 535">
                <a:extLst>
                  <a:ext uri="{FF2B5EF4-FFF2-40B4-BE49-F238E27FC236}">
                    <a16:creationId xmlns:a16="http://schemas.microsoft.com/office/drawing/2014/main" id="{A312410A-4CC2-4644-802F-5E674C96EF32}"/>
                  </a:ext>
                </a:extLst>
              </p:cNvPr>
              <p:cNvSpPr>
                <a:spLocks noChangeArrowheads="1"/>
              </p:cNvSpPr>
              <p:nvPr/>
            </p:nvSpPr>
            <p:spPr bwMode="auto">
              <a:xfrm>
                <a:off x="7092812" y="2495517"/>
                <a:ext cx="42415" cy="42415"/>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aleway" pitchFamily="2" charset="0"/>
                  <a:ea typeface="SimSun" charset="0"/>
                </a:endParaRPr>
              </a:p>
            </p:txBody>
          </p:sp>
          <p:sp>
            <p:nvSpPr>
              <p:cNvPr id="64" name="Freeform 536">
                <a:extLst>
                  <a:ext uri="{FF2B5EF4-FFF2-40B4-BE49-F238E27FC236}">
                    <a16:creationId xmlns:a16="http://schemas.microsoft.com/office/drawing/2014/main" id="{2A4D2435-5B2F-4818-A7ED-26F15622F39B}"/>
                  </a:ext>
                </a:extLst>
              </p:cNvPr>
              <p:cNvSpPr>
                <a:spLocks noChangeArrowheads="1"/>
              </p:cNvSpPr>
              <p:nvPr/>
            </p:nvSpPr>
            <p:spPr bwMode="auto">
              <a:xfrm>
                <a:off x="7092812" y="2563380"/>
                <a:ext cx="42415" cy="42415"/>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aleway" pitchFamily="2" charset="0"/>
                  <a:ea typeface="SimSun" charset="0"/>
                </a:endParaRPr>
              </a:p>
            </p:txBody>
          </p:sp>
          <p:sp>
            <p:nvSpPr>
              <p:cNvPr id="65" name="Freeform 537">
                <a:extLst>
                  <a:ext uri="{FF2B5EF4-FFF2-40B4-BE49-F238E27FC236}">
                    <a16:creationId xmlns:a16="http://schemas.microsoft.com/office/drawing/2014/main" id="{155383D3-0197-465C-8C9C-0FF24D652050}"/>
                  </a:ext>
                </a:extLst>
              </p:cNvPr>
              <p:cNvSpPr>
                <a:spLocks noChangeArrowheads="1"/>
              </p:cNvSpPr>
              <p:nvPr/>
            </p:nvSpPr>
            <p:spPr bwMode="auto">
              <a:xfrm>
                <a:off x="7092812" y="2631243"/>
                <a:ext cx="42415" cy="42415"/>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aleway" pitchFamily="2" charset="0"/>
                  <a:ea typeface="SimSun" charset="0"/>
                </a:endParaRPr>
              </a:p>
            </p:txBody>
          </p:sp>
          <p:sp>
            <p:nvSpPr>
              <p:cNvPr id="66" name="Freeform 538">
                <a:extLst>
                  <a:ext uri="{FF2B5EF4-FFF2-40B4-BE49-F238E27FC236}">
                    <a16:creationId xmlns:a16="http://schemas.microsoft.com/office/drawing/2014/main" id="{B15EBB3D-D200-43BE-85EA-2527722E8499}"/>
                  </a:ext>
                </a:extLst>
              </p:cNvPr>
              <p:cNvSpPr>
                <a:spLocks noChangeArrowheads="1"/>
              </p:cNvSpPr>
              <p:nvPr/>
            </p:nvSpPr>
            <p:spPr bwMode="auto">
              <a:xfrm>
                <a:off x="6950300" y="2347916"/>
                <a:ext cx="483524" cy="427536"/>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latin typeface="Raleway" pitchFamily="2" charset="0"/>
                  <a:ea typeface="SimSun" charset="0"/>
                </a:endParaRPr>
              </a:p>
            </p:txBody>
          </p:sp>
        </p:grpSp>
      </p:grpSp>
      <p:grpSp>
        <p:nvGrpSpPr>
          <p:cNvPr id="67" name="Group 66">
            <a:extLst>
              <a:ext uri="{FF2B5EF4-FFF2-40B4-BE49-F238E27FC236}">
                <a16:creationId xmlns:a16="http://schemas.microsoft.com/office/drawing/2014/main" id="{E03B74C0-D753-4901-8F2F-48E37B2E6898}"/>
              </a:ext>
            </a:extLst>
          </p:cNvPr>
          <p:cNvGrpSpPr/>
          <p:nvPr/>
        </p:nvGrpSpPr>
        <p:grpSpPr>
          <a:xfrm>
            <a:off x="12386161" y="2258478"/>
            <a:ext cx="4048973" cy="3843052"/>
            <a:chOff x="14612293" y="4555655"/>
            <a:chExt cx="2828462" cy="2684614"/>
          </a:xfrm>
        </p:grpSpPr>
        <p:sp>
          <p:nvSpPr>
            <p:cNvPr id="68" name="그림 개체 틀 8">
              <a:extLst>
                <a:ext uri="{FF2B5EF4-FFF2-40B4-BE49-F238E27FC236}">
                  <a16:creationId xmlns:a16="http://schemas.microsoft.com/office/drawing/2014/main" id="{7D155ECA-9D65-44B3-B4DF-35B6A92F80AA}"/>
                </a:ext>
              </a:extLst>
            </p:cNvPr>
            <p:cNvSpPr txBox="1">
              <a:spLocks/>
            </p:cNvSpPr>
            <p:nvPr/>
          </p:nvSpPr>
          <p:spPr>
            <a:xfrm>
              <a:off x="14658906" y="4555655"/>
              <a:ext cx="2683948" cy="2684614"/>
            </a:xfrm>
            <a:prstGeom prst="ellipse">
              <a:avLst/>
            </a:prstGeom>
            <a:solidFill>
              <a:schemeClr val="accent2"/>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en-US" dirty="0">
                <a:latin typeface="Raleway" pitchFamily="2" charset="0"/>
              </a:endParaRPr>
            </a:p>
          </p:txBody>
        </p:sp>
        <p:sp>
          <p:nvSpPr>
            <p:cNvPr id="69" name="AutoShape 114">
              <a:extLst>
                <a:ext uri="{FF2B5EF4-FFF2-40B4-BE49-F238E27FC236}">
                  <a16:creationId xmlns:a16="http://schemas.microsoft.com/office/drawing/2014/main" id="{5334FDC9-7C4C-43DF-9271-D313E5987A5F}"/>
                </a:ext>
              </a:extLst>
            </p:cNvPr>
            <p:cNvSpPr>
              <a:spLocks/>
            </p:cNvSpPr>
            <p:nvPr/>
          </p:nvSpPr>
          <p:spPr bwMode="auto">
            <a:xfrm>
              <a:off x="15731653" y="4971512"/>
              <a:ext cx="636215" cy="7000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Raleway" pitchFamily="2" charset="0"/>
                <a:cs typeface="Gill Sans" charset="0"/>
                <a:sym typeface="Gill Sans" charset="0"/>
              </a:endParaRPr>
            </a:p>
          </p:txBody>
        </p:sp>
        <p:sp>
          <p:nvSpPr>
            <p:cNvPr id="70" name="Content Placeholder 2">
              <a:extLst>
                <a:ext uri="{FF2B5EF4-FFF2-40B4-BE49-F238E27FC236}">
                  <a16:creationId xmlns:a16="http://schemas.microsoft.com/office/drawing/2014/main" id="{7F1FE859-03EB-4B9A-AF56-F7A57B3D1C24}"/>
                </a:ext>
              </a:extLst>
            </p:cNvPr>
            <p:cNvSpPr txBox="1">
              <a:spLocks/>
            </p:cNvSpPr>
            <p:nvPr/>
          </p:nvSpPr>
          <p:spPr bwMode="auto">
            <a:xfrm>
              <a:off x="14612293" y="5628485"/>
              <a:ext cx="2828462" cy="898037"/>
            </a:xfrm>
            <a:prstGeom prst="rect">
              <a:avLst/>
            </a:prstGeom>
            <a:noFill/>
            <a:ln>
              <a:noFill/>
            </a:ln>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pPr>
              <a:r>
                <a:rPr lang="en-US" sz="2200" b="1" dirty="0">
                  <a:solidFill>
                    <a:schemeClr val="bg1"/>
                  </a:solidFill>
                  <a:latin typeface="Raleway" pitchFamily="2" charset="0"/>
                  <a:cs typeface="Raleway"/>
                </a:rPr>
                <a:t>Digital Inclusion</a:t>
              </a:r>
            </a:p>
            <a:p>
              <a:pPr algn="ctr">
                <a:spcBef>
                  <a:spcPct val="20000"/>
                </a:spcBef>
                <a:buFont typeface="Arial" charset="0"/>
                <a:buNone/>
              </a:pPr>
              <a:r>
                <a:rPr lang="en-US" sz="2000" dirty="0">
                  <a:solidFill>
                    <a:schemeClr val="bg1"/>
                  </a:solidFill>
                  <a:latin typeface="Raleway" pitchFamily="2" charset="0"/>
                  <a:cs typeface="Raleway Light"/>
                </a:rPr>
                <a:t>Ensure the humanization of technological and digital innovation</a:t>
              </a:r>
            </a:p>
          </p:txBody>
        </p:sp>
      </p:grpSp>
      <p:grpSp>
        <p:nvGrpSpPr>
          <p:cNvPr id="71" name="Group 70">
            <a:extLst>
              <a:ext uri="{FF2B5EF4-FFF2-40B4-BE49-F238E27FC236}">
                <a16:creationId xmlns:a16="http://schemas.microsoft.com/office/drawing/2014/main" id="{FA06F9FD-3B7A-4DE3-A9B3-09BEAF3F882E}"/>
              </a:ext>
            </a:extLst>
          </p:cNvPr>
          <p:cNvGrpSpPr/>
          <p:nvPr/>
        </p:nvGrpSpPr>
        <p:grpSpPr>
          <a:xfrm>
            <a:off x="16911713" y="2786607"/>
            <a:ext cx="4048973" cy="3843053"/>
            <a:chOff x="17773676" y="4924586"/>
            <a:chExt cx="2828462" cy="2684614"/>
          </a:xfrm>
        </p:grpSpPr>
        <p:sp>
          <p:nvSpPr>
            <p:cNvPr id="72" name="그림 개체 틀 8">
              <a:extLst>
                <a:ext uri="{FF2B5EF4-FFF2-40B4-BE49-F238E27FC236}">
                  <a16:creationId xmlns:a16="http://schemas.microsoft.com/office/drawing/2014/main" id="{C5A124D8-765E-4B9A-85BC-F3749231142F}"/>
                </a:ext>
              </a:extLst>
            </p:cNvPr>
            <p:cNvSpPr txBox="1">
              <a:spLocks/>
            </p:cNvSpPr>
            <p:nvPr/>
          </p:nvSpPr>
          <p:spPr>
            <a:xfrm>
              <a:off x="17859638" y="4924586"/>
              <a:ext cx="2683948" cy="2684614"/>
            </a:xfrm>
            <a:prstGeom prst="ellipse">
              <a:avLst/>
            </a:prstGeom>
            <a:solidFill>
              <a:schemeClr val="accent3"/>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en-US" dirty="0">
                <a:latin typeface="Raleway" pitchFamily="2" charset="0"/>
              </a:endParaRPr>
            </a:p>
          </p:txBody>
        </p:sp>
        <p:sp>
          <p:nvSpPr>
            <p:cNvPr id="73" name="AutoShape 125">
              <a:extLst>
                <a:ext uri="{FF2B5EF4-FFF2-40B4-BE49-F238E27FC236}">
                  <a16:creationId xmlns:a16="http://schemas.microsoft.com/office/drawing/2014/main" id="{7FCB5C50-09FF-45DA-B3D5-85CA5CB1A2A3}"/>
                </a:ext>
              </a:extLst>
            </p:cNvPr>
            <p:cNvSpPr>
              <a:spLocks/>
            </p:cNvSpPr>
            <p:nvPr/>
          </p:nvSpPr>
          <p:spPr bwMode="auto">
            <a:xfrm>
              <a:off x="18987993" y="5496613"/>
              <a:ext cx="568277" cy="566153"/>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bg1"/>
            </a:solidFill>
            <a:ln>
              <a:noFill/>
            </a:ln>
            <a:effec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Raleway" pitchFamily="2" charset="0"/>
                <a:cs typeface="Gill Sans" charset="0"/>
                <a:sym typeface="Gill Sans" charset="0"/>
              </a:endParaRPr>
            </a:p>
          </p:txBody>
        </p:sp>
        <p:sp>
          <p:nvSpPr>
            <p:cNvPr id="74" name="Content Placeholder 2">
              <a:extLst>
                <a:ext uri="{FF2B5EF4-FFF2-40B4-BE49-F238E27FC236}">
                  <a16:creationId xmlns:a16="http://schemas.microsoft.com/office/drawing/2014/main" id="{1300EA09-7EC7-4857-B4DC-2560DABC9EFD}"/>
                </a:ext>
              </a:extLst>
            </p:cNvPr>
            <p:cNvSpPr txBox="1">
              <a:spLocks/>
            </p:cNvSpPr>
            <p:nvPr/>
          </p:nvSpPr>
          <p:spPr bwMode="auto">
            <a:xfrm>
              <a:off x="17773676" y="6041242"/>
              <a:ext cx="2828462" cy="1152621"/>
            </a:xfrm>
            <a:prstGeom prst="rect">
              <a:avLst/>
            </a:prstGeom>
            <a:noFill/>
            <a:ln>
              <a:noFill/>
            </a:ln>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pPr>
              <a:r>
                <a:rPr lang="en-US" sz="2200" b="1" dirty="0">
                  <a:solidFill>
                    <a:schemeClr val="bg1"/>
                  </a:solidFill>
                  <a:latin typeface="Raleway" pitchFamily="2" charset="0"/>
                  <a:cs typeface="Raleway"/>
                </a:rPr>
                <a:t>Citizenship</a:t>
              </a:r>
            </a:p>
            <a:p>
              <a:pPr algn="ctr">
                <a:spcBef>
                  <a:spcPct val="20000"/>
                </a:spcBef>
                <a:buFont typeface="Arial" charset="0"/>
                <a:buNone/>
              </a:pPr>
              <a:r>
                <a:rPr lang="en-US" sz="2000" dirty="0">
                  <a:solidFill>
                    <a:schemeClr val="bg1"/>
                  </a:solidFill>
                  <a:latin typeface="Raleway" pitchFamily="2" charset="0"/>
                  <a:cs typeface="Raleway Light"/>
                </a:rPr>
                <a:t>Guarantee an inclusive ageing in terms conditions to live meaningfully</a:t>
              </a:r>
            </a:p>
          </p:txBody>
        </p:sp>
      </p:grpSp>
      <p:grpSp>
        <p:nvGrpSpPr>
          <p:cNvPr id="75" name="Group 74">
            <a:extLst>
              <a:ext uri="{FF2B5EF4-FFF2-40B4-BE49-F238E27FC236}">
                <a16:creationId xmlns:a16="http://schemas.microsoft.com/office/drawing/2014/main" id="{30661065-2C8D-4317-8B29-23D8182EF06D}"/>
              </a:ext>
            </a:extLst>
          </p:cNvPr>
          <p:cNvGrpSpPr/>
          <p:nvPr/>
        </p:nvGrpSpPr>
        <p:grpSpPr>
          <a:xfrm>
            <a:off x="20191272" y="6484659"/>
            <a:ext cx="3842100" cy="3843052"/>
            <a:chOff x="20064653" y="7507908"/>
            <a:chExt cx="2683948" cy="2684614"/>
          </a:xfrm>
        </p:grpSpPr>
        <p:sp>
          <p:nvSpPr>
            <p:cNvPr id="76" name="그림 개체 틀 8">
              <a:extLst>
                <a:ext uri="{FF2B5EF4-FFF2-40B4-BE49-F238E27FC236}">
                  <a16:creationId xmlns:a16="http://schemas.microsoft.com/office/drawing/2014/main" id="{73ADB870-E46F-4142-BC13-35C4DDFC9AE8}"/>
                </a:ext>
              </a:extLst>
            </p:cNvPr>
            <p:cNvSpPr txBox="1">
              <a:spLocks/>
            </p:cNvSpPr>
            <p:nvPr/>
          </p:nvSpPr>
          <p:spPr>
            <a:xfrm>
              <a:off x="20064653" y="7507908"/>
              <a:ext cx="2683948" cy="2684614"/>
            </a:xfrm>
            <a:prstGeom prst="ellipse">
              <a:avLst/>
            </a:prstGeom>
            <a:solidFill>
              <a:schemeClr val="accent4"/>
            </a:solidFill>
            <a:ln w="127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457200" rtl="0" eaLnBrk="1" latinLnBrk="0" hangingPunct="1">
                <a:spcBef>
                  <a:spcPct val="20000"/>
                </a:spcBef>
                <a:buFont typeface="Arial"/>
                <a:buNone/>
                <a:defRPr lang="ko-KR" altLang="en-US" sz="1000" kern="1200" dirty="0">
                  <a:solidFill>
                    <a:schemeClr val="bg1">
                      <a:lumMod val="6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endParaRPr lang="en-US" dirty="0">
                <a:latin typeface="Raleway" pitchFamily="2" charset="0"/>
              </a:endParaRPr>
            </a:p>
          </p:txBody>
        </p:sp>
        <p:sp>
          <p:nvSpPr>
            <p:cNvPr id="77" name="AutoShape 41">
              <a:extLst>
                <a:ext uri="{FF2B5EF4-FFF2-40B4-BE49-F238E27FC236}">
                  <a16:creationId xmlns:a16="http://schemas.microsoft.com/office/drawing/2014/main" id="{BCF6152E-6DED-4A9D-BBA6-27061908D9AF}"/>
                </a:ext>
              </a:extLst>
            </p:cNvPr>
            <p:cNvSpPr>
              <a:spLocks/>
            </p:cNvSpPr>
            <p:nvPr/>
          </p:nvSpPr>
          <p:spPr bwMode="auto">
            <a:xfrm>
              <a:off x="21075368" y="7929933"/>
              <a:ext cx="717127" cy="7144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bg1"/>
            </a:solidFill>
            <a:ln>
              <a:noFill/>
            </a:ln>
            <a:effec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Raleway" pitchFamily="2" charset="0"/>
                <a:cs typeface="Gill Sans" charset="0"/>
                <a:sym typeface="Gill Sans" charset="0"/>
              </a:endParaRPr>
            </a:p>
          </p:txBody>
        </p:sp>
        <p:sp>
          <p:nvSpPr>
            <p:cNvPr id="78" name="Content Placeholder 2">
              <a:extLst>
                <a:ext uri="{FF2B5EF4-FFF2-40B4-BE49-F238E27FC236}">
                  <a16:creationId xmlns:a16="http://schemas.microsoft.com/office/drawing/2014/main" id="{4F78D3F7-30FC-4430-88D7-9EB7A33C6A1B}"/>
                </a:ext>
              </a:extLst>
            </p:cNvPr>
            <p:cNvSpPr txBox="1">
              <a:spLocks/>
            </p:cNvSpPr>
            <p:nvPr/>
          </p:nvSpPr>
          <p:spPr bwMode="auto">
            <a:xfrm>
              <a:off x="20214382" y="8546040"/>
              <a:ext cx="2485953" cy="875084"/>
            </a:xfrm>
            <a:prstGeom prst="rect">
              <a:avLst/>
            </a:prstGeom>
            <a:noFill/>
            <a:ln>
              <a:noFill/>
            </a:ln>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pPr>
              <a:r>
                <a:rPr lang="en-US" sz="2200" b="1" dirty="0">
                  <a:solidFill>
                    <a:schemeClr val="bg1"/>
                  </a:solidFill>
                  <a:latin typeface="Raleway" pitchFamily="2" charset="0"/>
                  <a:cs typeface="Raleway"/>
                </a:rPr>
                <a:t>Lifelong</a:t>
              </a:r>
            </a:p>
            <a:p>
              <a:pPr algn="ctr">
                <a:spcBef>
                  <a:spcPct val="20000"/>
                </a:spcBef>
                <a:buFont typeface="Arial" charset="0"/>
                <a:buNone/>
              </a:pPr>
              <a:r>
                <a:rPr lang="en-US" sz="2000" dirty="0">
                  <a:solidFill>
                    <a:schemeClr val="bg1"/>
                  </a:solidFill>
                  <a:latin typeface="Raleway" pitchFamily="2" charset="0"/>
                  <a:cs typeface="Raleway Light"/>
                </a:rPr>
                <a:t>Promote a lifelong education for ageing and for old ages </a:t>
              </a:r>
              <a:endParaRPr lang="en-GB" sz="2000" dirty="0">
                <a:solidFill>
                  <a:schemeClr val="bg1"/>
                </a:solidFill>
                <a:latin typeface="Raleway" pitchFamily="2" charset="0"/>
                <a:cs typeface="Raleway Light"/>
              </a:endParaRPr>
            </a:p>
          </p:txBody>
        </p:sp>
      </p:grpSp>
      <p:sp>
        <p:nvSpPr>
          <p:cNvPr id="79" name="TextBox 78">
            <a:extLst>
              <a:ext uri="{FF2B5EF4-FFF2-40B4-BE49-F238E27FC236}">
                <a16:creationId xmlns:a16="http://schemas.microsoft.com/office/drawing/2014/main" id="{F6F6C034-E6B6-45A9-B6A9-0E1422F0ABB2}"/>
              </a:ext>
            </a:extLst>
          </p:cNvPr>
          <p:cNvSpPr txBox="1"/>
          <p:nvPr/>
        </p:nvSpPr>
        <p:spPr>
          <a:xfrm>
            <a:off x="1615184" y="595215"/>
            <a:ext cx="12359701" cy="1015663"/>
          </a:xfrm>
          <a:prstGeom prst="rect">
            <a:avLst/>
          </a:prstGeom>
          <a:noFill/>
        </p:spPr>
        <p:txBody>
          <a:bodyPr wrap="square" rtlCol="0">
            <a:spAutoFit/>
          </a:bodyPr>
          <a:lstStyle/>
          <a:p>
            <a:r>
              <a:rPr lang="en-GB" sz="6000" b="1" dirty="0">
                <a:solidFill>
                  <a:schemeClr val="bg1"/>
                </a:solidFill>
                <a:latin typeface="Raleway" pitchFamily="2" charset="0"/>
                <a:cs typeface="Raleway"/>
              </a:rPr>
              <a:t>Concept</a:t>
            </a:r>
          </a:p>
        </p:txBody>
      </p:sp>
      <p:grpSp>
        <p:nvGrpSpPr>
          <p:cNvPr id="80" name="Group 79">
            <a:extLst>
              <a:ext uri="{FF2B5EF4-FFF2-40B4-BE49-F238E27FC236}">
                <a16:creationId xmlns:a16="http://schemas.microsoft.com/office/drawing/2014/main" id="{46996327-26D6-4EC3-92D2-BBB6CC637DBB}"/>
              </a:ext>
            </a:extLst>
          </p:cNvPr>
          <p:cNvGrpSpPr/>
          <p:nvPr/>
        </p:nvGrpSpPr>
        <p:grpSpPr>
          <a:xfrm>
            <a:off x="1730736" y="1783761"/>
            <a:ext cx="2738812" cy="73150"/>
            <a:chOff x="1775295" y="2028842"/>
            <a:chExt cx="3631535" cy="45719"/>
          </a:xfrm>
        </p:grpSpPr>
        <p:sp>
          <p:nvSpPr>
            <p:cNvPr id="81" name="Rectangle 80">
              <a:extLst>
                <a:ext uri="{FF2B5EF4-FFF2-40B4-BE49-F238E27FC236}">
                  <a16:creationId xmlns:a16="http://schemas.microsoft.com/office/drawing/2014/main" id="{5ECACB85-EC8A-41ED-BE23-E60A3724046F}"/>
                </a:ext>
              </a:extLst>
            </p:cNvPr>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Raleway" pitchFamily="2" charset="0"/>
              </a:endParaRPr>
            </a:p>
          </p:txBody>
        </p:sp>
        <p:sp>
          <p:nvSpPr>
            <p:cNvPr id="82" name="Rectangle 81">
              <a:extLst>
                <a:ext uri="{FF2B5EF4-FFF2-40B4-BE49-F238E27FC236}">
                  <a16:creationId xmlns:a16="http://schemas.microsoft.com/office/drawing/2014/main" id="{B43BA8A2-65CB-4297-B58E-D4FBAA0FA7CA}"/>
                </a:ext>
              </a:extLst>
            </p:cNvPr>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Raleway" pitchFamily="2" charset="0"/>
              </a:endParaRPr>
            </a:p>
          </p:txBody>
        </p:sp>
        <p:sp>
          <p:nvSpPr>
            <p:cNvPr id="83" name="Rectangle 82">
              <a:extLst>
                <a:ext uri="{FF2B5EF4-FFF2-40B4-BE49-F238E27FC236}">
                  <a16:creationId xmlns:a16="http://schemas.microsoft.com/office/drawing/2014/main" id="{CBCD7726-165A-4043-B567-307955C5AAB4}"/>
                </a:ext>
              </a:extLst>
            </p:cNvPr>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Raleway" pitchFamily="2" charset="0"/>
              </a:endParaRPr>
            </a:p>
          </p:txBody>
        </p:sp>
        <p:sp>
          <p:nvSpPr>
            <p:cNvPr id="84" name="Rectangle 83">
              <a:extLst>
                <a:ext uri="{FF2B5EF4-FFF2-40B4-BE49-F238E27FC236}">
                  <a16:creationId xmlns:a16="http://schemas.microsoft.com/office/drawing/2014/main" id="{E586F1B3-1975-48EE-B199-39BC1D4556F7}"/>
                </a:ext>
              </a:extLst>
            </p:cNvPr>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Raleway" pitchFamily="2" charset="0"/>
              </a:endParaRPr>
            </a:p>
          </p:txBody>
        </p:sp>
        <p:sp>
          <p:nvSpPr>
            <p:cNvPr id="85" name="Rectangle 84">
              <a:extLst>
                <a:ext uri="{FF2B5EF4-FFF2-40B4-BE49-F238E27FC236}">
                  <a16:creationId xmlns:a16="http://schemas.microsoft.com/office/drawing/2014/main" id="{D85A3765-FCB3-4D56-AB56-918045C7A520}"/>
                </a:ext>
              </a:extLst>
            </p:cNvPr>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Raleway" pitchFamily="2" charset="0"/>
              </a:endParaRPr>
            </a:p>
          </p:txBody>
        </p:sp>
        <p:sp>
          <p:nvSpPr>
            <p:cNvPr id="86" name="Rectangle 85">
              <a:extLst>
                <a:ext uri="{FF2B5EF4-FFF2-40B4-BE49-F238E27FC236}">
                  <a16:creationId xmlns:a16="http://schemas.microsoft.com/office/drawing/2014/main" id="{20F51A9A-37E8-4F33-96A8-ACB2F46EDCCA}"/>
                </a:ext>
              </a:extLst>
            </p:cNvPr>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solidFill>
                  <a:schemeClr val="bg1"/>
                </a:solidFill>
                <a:latin typeface="Raleway" pitchFamily="2" charset="0"/>
              </a:endParaRPr>
            </a:p>
          </p:txBody>
        </p:sp>
      </p:grpSp>
      <p:sp>
        <p:nvSpPr>
          <p:cNvPr id="87" name="TextBox 86">
            <a:extLst>
              <a:ext uri="{FF2B5EF4-FFF2-40B4-BE49-F238E27FC236}">
                <a16:creationId xmlns:a16="http://schemas.microsoft.com/office/drawing/2014/main" id="{CC1F16C6-85A1-46BC-9DEE-717E87D8E9E0}"/>
              </a:ext>
            </a:extLst>
          </p:cNvPr>
          <p:cNvSpPr txBox="1"/>
          <p:nvPr/>
        </p:nvSpPr>
        <p:spPr>
          <a:xfrm>
            <a:off x="1624795" y="5367568"/>
            <a:ext cx="7250202" cy="8055860"/>
          </a:xfrm>
          <a:prstGeom prst="rect">
            <a:avLst/>
          </a:prstGeom>
          <a:noFill/>
        </p:spPr>
        <p:txBody>
          <a:bodyPr wrap="square" rtlCol="0">
            <a:spAutoFit/>
          </a:bodyPr>
          <a:lstStyle/>
          <a:p>
            <a:pPr algn="just">
              <a:lnSpc>
                <a:spcPct val="130000"/>
              </a:lnSpc>
            </a:pPr>
            <a:r>
              <a:rPr lang="en-US" sz="2000" dirty="0">
                <a:solidFill>
                  <a:schemeClr val="bg2"/>
                </a:solidFill>
                <a:latin typeface="Raleway" pitchFamily="2" charset="0"/>
                <a:cs typeface="Raleway Light"/>
              </a:rPr>
              <a:t>Promoting the digitization and integration of Health and Care, in terms of older adults empowered to manage their own lives and health and care, intensification of interactions between the person, health and care, more interactions mediated by technological and digital solutions, and humanization of technological and digital innovation.</a:t>
            </a:r>
          </a:p>
          <a:p>
            <a:pPr algn="just">
              <a:lnSpc>
                <a:spcPct val="130000"/>
              </a:lnSpc>
            </a:pPr>
            <a:endParaRPr lang="en-US" sz="2000" dirty="0">
              <a:solidFill>
                <a:schemeClr val="bg2"/>
              </a:solidFill>
              <a:latin typeface="Raleway" pitchFamily="2" charset="0"/>
              <a:cs typeface="Raleway Light"/>
            </a:endParaRPr>
          </a:p>
          <a:p>
            <a:pPr algn="just">
              <a:lnSpc>
                <a:spcPct val="130000"/>
              </a:lnSpc>
            </a:pPr>
            <a:r>
              <a:rPr lang="en-US" sz="2000" dirty="0">
                <a:solidFill>
                  <a:schemeClr val="bg2"/>
                </a:solidFill>
                <a:latin typeface="Raleway" pitchFamily="2" charset="0"/>
                <a:cs typeface="Raleway Light"/>
              </a:rPr>
              <a:t>Promoting sustainable and inclusive ageing in terms of design solutions that guarantee conditions so that the older adult has the freedom to live, autonomous and independent, one's own identity, culture, group or partner, sexuality, ideology, religion, but also to guarantee the sustainability of the world for future generations.</a:t>
            </a:r>
          </a:p>
          <a:p>
            <a:pPr algn="just">
              <a:lnSpc>
                <a:spcPct val="130000"/>
              </a:lnSpc>
            </a:pPr>
            <a:endParaRPr lang="en-US" sz="2000" dirty="0">
              <a:solidFill>
                <a:schemeClr val="bg2"/>
              </a:solidFill>
              <a:latin typeface="Raleway" pitchFamily="2" charset="0"/>
              <a:cs typeface="Raleway Light"/>
            </a:endParaRPr>
          </a:p>
          <a:p>
            <a:pPr algn="just">
              <a:lnSpc>
                <a:spcPct val="130000"/>
              </a:lnSpc>
            </a:pPr>
            <a:r>
              <a:rPr lang="en-US" sz="2000" dirty="0">
                <a:solidFill>
                  <a:schemeClr val="bg2"/>
                </a:solidFill>
                <a:latin typeface="Raleway" pitchFamily="2" charset="0"/>
                <a:cs typeface="Raleway Light"/>
              </a:rPr>
              <a:t>Promoting education for ageing and lifelong, with special focus on technological and digital education, healthy and active lifestyles, European citizenship in family, work, retirement, social participation, rights and legislation, violence, and neglect, and retraining of skills, entrepreneurship, and professional careers.</a:t>
            </a:r>
          </a:p>
        </p:txBody>
      </p:sp>
      <p:sp>
        <p:nvSpPr>
          <p:cNvPr id="88" name="TextBox 87">
            <a:extLst>
              <a:ext uri="{FF2B5EF4-FFF2-40B4-BE49-F238E27FC236}">
                <a16:creationId xmlns:a16="http://schemas.microsoft.com/office/drawing/2014/main" id="{66BAFBC7-C110-411B-9B91-BC6D42562CCC}"/>
              </a:ext>
            </a:extLst>
          </p:cNvPr>
          <p:cNvSpPr txBox="1"/>
          <p:nvPr/>
        </p:nvSpPr>
        <p:spPr>
          <a:xfrm>
            <a:off x="1620619" y="2058062"/>
            <a:ext cx="7530122" cy="2985433"/>
          </a:xfrm>
          <a:prstGeom prst="rect">
            <a:avLst/>
          </a:prstGeom>
          <a:noFill/>
        </p:spPr>
        <p:txBody>
          <a:bodyPr wrap="square" rtlCol="0">
            <a:spAutoFit/>
          </a:bodyPr>
          <a:lstStyle/>
          <a:p>
            <a:r>
              <a:rPr lang="en-US" b="1" dirty="0">
                <a:solidFill>
                  <a:schemeClr val="bg2"/>
                </a:solidFill>
                <a:latin typeface="Raleway" pitchFamily="2" charset="0"/>
                <a:cs typeface="Raleway Light"/>
              </a:rPr>
              <a:t>The Project is addressing the </a:t>
            </a:r>
            <a:r>
              <a:rPr lang="en-US" sz="4400" b="1" dirty="0">
                <a:solidFill>
                  <a:schemeClr val="bg2"/>
                </a:solidFill>
                <a:latin typeface="Raleway" pitchFamily="2" charset="0"/>
                <a:cs typeface="Raleway Light"/>
              </a:rPr>
              <a:t>SMART AGEING </a:t>
            </a:r>
            <a:r>
              <a:rPr lang="en-US" b="1" dirty="0">
                <a:solidFill>
                  <a:schemeClr val="bg2"/>
                </a:solidFill>
                <a:latin typeface="Raleway" pitchFamily="2" charset="0"/>
                <a:cs typeface="Raleway Light"/>
              </a:rPr>
              <a:t>concept in terms of developing skills in </a:t>
            </a:r>
            <a:r>
              <a:rPr lang="en-US" b="1" dirty="0" err="1">
                <a:solidFill>
                  <a:schemeClr val="bg2"/>
                </a:solidFill>
                <a:latin typeface="Raleway" pitchFamily="2" charset="0"/>
                <a:cs typeface="Raleway Light"/>
              </a:rPr>
              <a:t>Health&amp;Care</a:t>
            </a:r>
            <a:r>
              <a:rPr lang="en-US" b="1" dirty="0">
                <a:solidFill>
                  <a:schemeClr val="bg2"/>
                </a:solidFill>
                <a:latin typeface="Raleway" pitchFamily="2" charset="0"/>
                <a:cs typeface="Raleway Light"/>
              </a:rPr>
              <a:t>, Digital Inclusion, Citizenship, and Lifelong</a:t>
            </a:r>
            <a:endParaRPr lang="id-ID" b="1" dirty="0">
              <a:solidFill>
                <a:schemeClr val="bg2"/>
              </a:solidFill>
              <a:latin typeface="Raleway" pitchFamily="2" charset="0"/>
              <a:cs typeface="Raleway Light"/>
            </a:endParaRPr>
          </a:p>
        </p:txBody>
      </p:sp>
    </p:spTree>
    <p:extLst>
      <p:ext uri="{BB962C8B-B14F-4D97-AF65-F5344CB8AC3E}">
        <p14:creationId xmlns:p14="http://schemas.microsoft.com/office/powerpoint/2010/main" val="3823792247"/>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BF3B9A2-7F50-418B-BE44-8A7C79CF7E0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7" r="217"/>
          <a:stretch>
            <a:fillRect/>
          </a:stretch>
        </p:blipFill>
        <p:spPr/>
      </p:pic>
      <p:sp>
        <p:nvSpPr>
          <p:cNvPr id="10" name="Rectangle 9"/>
          <p:cNvSpPr/>
          <p:nvPr/>
        </p:nvSpPr>
        <p:spPr>
          <a:xfrm>
            <a:off x="-436812" y="-324568"/>
            <a:ext cx="25251273" cy="14211300"/>
          </a:xfrm>
          <a:prstGeom prst="rect">
            <a:avLst/>
          </a:prstGeom>
          <a:solidFill>
            <a:schemeClr val="accent6">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105E48A-E960-455C-B98A-F4AE9E1156B2}"/>
              </a:ext>
            </a:extLst>
          </p:cNvPr>
          <p:cNvSpPr/>
          <p:nvPr/>
        </p:nvSpPr>
        <p:spPr>
          <a:xfrm>
            <a:off x="0" y="4371494"/>
            <a:ext cx="24377650" cy="617492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182843" tIns="91422" rIns="182843" bIns="91422" rtlCol="0" anchor="ctr"/>
          <a:lstStyle/>
          <a:p>
            <a:pPr algn="ctr"/>
            <a:endParaRPr lang="id-ID">
              <a:latin typeface="Raleway" pitchFamily="2" charset="0"/>
            </a:endParaRPr>
          </a:p>
        </p:txBody>
      </p:sp>
      <p:grpSp>
        <p:nvGrpSpPr>
          <p:cNvPr id="34" name="Group 33">
            <a:extLst>
              <a:ext uri="{FF2B5EF4-FFF2-40B4-BE49-F238E27FC236}">
                <a16:creationId xmlns:a16="http://schemas.microsoft.com/office/drawing/2014/main" id="{0A76C205-F625-4567-99ED-DBDB56E00B3A}"/>
              </a:ext>
            </a:extLst>
          </p:cNvPr>
          <p:cNvGrpSpPr/>
          <p:nvPr/>
        </p:nvGrpSpPr>
        <p:grpSpPr>
          <a:xfrm>
            <a:off x="228600" y="4780125"/>
            <a:ext cx="9535819" cy="5180800"/>
            <a:chOff x="8985793" y="1559602"/>
            <a:chExt cx="5951459" cy="2590400"/>
          </a:xfrm>
        </p:grpSpPr>
        <p:sp>
          <p:nvSpPr>
            <p:cNvPr id="35" name="Rectangle 34">
              <a:extLst>
                <a:ext uri="{FF2B5EF4-FFF2-40B4-BE49-F238E27FC236}">
                  <a16:creationId xmlns:a16="http://schemas.microsoft.com/office/drawing/2014/main" id="{BF553B57-FC8D-4E40-A9F7-8BD743E6CA5D}"/>
                </a:ext>
              </a:extLst>
            </p:cNvPr>
            <p:cNvSpPr/>
            <p:nvPr/>
          </p:nvSpPr>
          <p:spPr>
            <a:xfrm>
              <a:off x="8985793" y="1559602"/>
              <a:ext cx="5951459" cy="1200329"/>
            </a:xfrm>
            <a:prstGeom prst="rect">
              <a:avLst/>
            </a:prstGeom>
          </p:spPr>
          <p:txBody>
            <a:bodyPr wrap="square">
              <a:spAutoFit/>
            </a:bodyPr>
            <a:lstStyle/>
            <a:p>
              <a:pPr algn="r"/>
              <a:r>
                <a:rPr lang="en-US" sz="5000" b="1" dirty="0">
                  <a:solidFill>
                    <a:schemeClr val="bg1"/>
                  </a:solidFill>
                  <a:latin typeface="Raleway" pitchFamily="2" charset="0"/>
                </a:rPr>
                <a:t>Building the SMART AGEING as a next paradigm of healthy and active ageing in Europe</a:t>
              </a:r>
              <a:endParaRPr lang="id-ID" sz="5000" b="1" dirty="0">
                <a:solidFill>
                  <a:schemeClr val="bg1"/>
                </a:solidFill>
                <a:latin typeface="Raleway" pitchFamily="2" charset="0"/>
              </a:endParaRPr>
            </a:p>
          </p:txBody>
        </p:sp>
        <p:sp>
          <p:nvSpPr>
            <p:cNvPr id="36" name="Rectangle 35">
              <a:extLst>
                <a:ext uri="{FF2B5EF4-FFF2-40B4-BE49-F238E27FC236}">
                  <a16:creationId xmlns:a16="http://schemas.microsoft.com/office/drawing/2014/main" id="{28C4FA8E-2340-4F31-A5A0-527B026DED26}"/>
                </a:ext>
              </a:extLst>
            </p:cNvPr>
            <p:cNvSpPr/>
            <p:nvPr/>
          </p:nvSpPr>
          <p:spPr>
            <a:xfrm>
              <a:off x="8985793" y="2899018"/>
              <a:ext cx="5951459" cy="1250984"/>
            </a:xfrm>
            <a:prstGeom prst="rect">
              <a:avLst/>
            </a:prstGeom>
          </p:spPr>
          <p:txBody>
            <a:bodyPr wrap="square">
              <a:spAutoFit/>
            </a:bodyPr>
            <a:lstStyle/>
            <a:p>
              <a:pPr algn="r">
                <a:lnSpc>
                  <a:spcPct val="110000"/>
                </a:lnSpc>
              </a:pPr>
              <a:r>
                <a:rPr lang="en-US" sz="2400" dirty="0">
                  <a:solidFill>
                    <a:schemeClr val="bg1"/>
                  </a:solidFill>
                  <a:latin typeface="Raleway" pitchFamily="2" charset="0"/>
                  <a:cs typeface="Raleway Light"/>
                </a:rPr>
                <a:t>To allow a new generation of older adults with a long life, full cognitive and intellectual capacities, full integration into social and economic life, high quality of physical and mental health, greater participation in cultural and community identity and, also, a comprehensive and critical knowledge of ageing, focusing on the memory, mentality, daily life, lifestyle and sensitivity.</a:t>
              </a:r>
            </a:p>
          </p:txBody>
        </p:sp>
      </p:grpSp>
      <p:pic>
        <p:nvPicPr>
          <p:cNvPr id="37" name="Picture Placeholder 3">
            <a:extLst>
              <a:ext uri="{FF2B5EF4-FFF2-40B4-BE49-F238E27FC236}">
                <a16:creationId xmlns:a16="http://schemas.microsoft.com/office/drawing/2014/main" id="{3CB5735C-E8BD-4EBB-B901-1CCB80796EDD}"/>
              </a:ext>
            </a:extLst>
          </p:cNvPr>
          <p:cNvPicPr>
            <a:picLocks noChangeAspect="1"/>
          </p:cNvPicPr>
          <p:nvPr/>
        </p:nvPicPr>
        <p:blipFill>
          <a:blip r:embed="rId3">
            <a:extLst>
              <a:ext uri="{28A0092B-C50C-407E-A947-70E740481C1C}">
                <a14:useLocalDpi xmlns:a14="http://schemas.microsoft.com/office/drawing/2010/main" val="0"/>
              </a:ext>
            </a:extLst>
          </a:blip>
          <a:srcRect l="18176" r="18176"/>
          <a:stretch>
            <a:fillRect/>
          </a:stretch>
        </p:blipFill>
        <p:spPr>
          <a:xfrm>
            <a:off x="10449581" y="1468419"/>
            <a:ext cx="12197333" cy="10779162"/>
          </a:xfrm>
          <a:prstGeom prst="rect">
            <a:avLst/>
          </a:prstGeom>
        </p:spPr>
      </p:pic>
      <p:sp>
        <p:nvSpPr>
          <p:cNvPr id="38" name="TextBox 37">
            <a:extLst>
              <a:ext uri="{FF2B5EF4-FFF2-40B4-BE49-F238E27FC236}">
                <a16:creationId xmlns:a16="http://schemas.microsoft.com/office/drawing/2014/main" id="{060F45CA-C8E2-4DA3-A746-845D4F36B994}"/>
              </a:ext>
            </a:extLst>
          </p:cNvPr>
          <p:cNvSpPr txBox="1"/>
          <p:nvPr/>
        </p:nvSpPr>
        <p:spPr>
          <a:xfrm>
            <a:off x="1615184" y="595215"/>
            <a:ext cx="12359701" cy="1015663"/>
          </a:xfrm>
          <a:prstGeom prst="rect">
            <a:avLst/>
          </a:prstGeom>
          <a:noFill/>
        </p:spPr>
        <p:txBody>
          <a:bodyPr wrap="square" rtlCol="0">
            <a:spAutoFit/>
          </a:bodyPr>
          <a:lstStyle/>
          <a:p>
            <a:r>
              <a:rPr lang="en-GB" sz="6000" b="1" dirty="0">
                <a:solidFill>
                  <a:schemeClr val="bg2"/>
                </a:solidFill>
                <a:latin typeface="Raleway" pitchFamily="2" charset="0"/>
                <a:cs typeface="Raleway"/>
              </a:rPr>
              <a:t>Manifesto</a:t>
            </a:r>
          </a:p>
        </p:txBody>
      </p:sp>
      <p:grpSp>
        <p:nvGrpSpPr>
          <p:cNvPr id="39" name="Group 38">
            <a:extLst>
              <a:ext uri="{FF2B5EF4-FFF2-40B4-BE49-F238E27FC236}">
                <a16:creationId xmlns:a16="http://schemas.microsoft.com/office/drawing/2014/main" id="{73082F83-829B-4FD3-85C4-386C8B1DF796}"/>
              </a:ext>
            </a:extLst>
          </p:cNvPr>
          <p:cNvGrpSpPr/>
          <p:nvPr/>
        </p:nvGrpSpPr>
        <p:grpSpPr>
          <a:xfrm>
            <a:off x="1730736" y="1783761"/>
            <a:ext cx="2738812" cy="73150"/>
            <a:chOff x="1775295" y="2028842"/>
            <a:chExt cx="3631535" cy="45719"/>
          </a:xfrm>
        </p:grpSpPr>
        <p:sp>
          <p:nvSpPr>
            <p:cNvPr id="40" name="Rectangle 39">
              <a:extLst>
                <a:ext uri="{FF2B5EF4-FFF2-40B4-BE49-F238E27FC236}">
                  <a16:creationId xmlns:a16="http://schemas.microsoft.com/office/drawing/2014/main" id="{9FDB6CB6-D79E-43B8-8D9D-BBD6678F2F00}"/>
                </a:ext>
              </a:extLst>
            </p:cNvPr>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41" name="Rectangle 40">
              <a:extLst>
                <a:ext uri="{FF2B5EF4-FFF2-40B4-BE49-F238E27FC236}">
                  <a16:creationId xmlns:a16="http://schemas.microsoft.com/office/drawing/2014/main" id="{7446D009-7797-4CAC-B576-0C6D949B0B41}"/>
                </a:ext>
              </a:extLst>
            </p:cNvPr>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42" name="Rectangle 41">
              <a:extLst>
                <a:ext uri="{FF2B5EF4-FFF2-40B4-BE49-F238E27FC236}">
                  <a16:creationId xmlns:a16="http://schemas.microsoft.com/office/drawing/2014/main" id="{3855DC77-C229-442D-B440-56AF4FE0F480}"/>
                </a:ext>
              </a:extLst>
            </p:cNvPr>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43" name="Rectangle 42">
              <a:extLst>
                <a:ext uri="{FF2B5EF4-FFF2-40B4-BE49-F238E27FC236}">
                  <a16:creationId xmlns:a16="http://schemas.microsoft.com/office/drawing/2014/main" id="{E08F6D64-6279-4C5A-BBA5-42709C97BA66}"/>
                </a:ext>
              </a:extLst>
            </p:cNvPr>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44" name="Rectangle 43">
              <a:extLst>
                <a:ext uri="{FF2B5EF4-FFF2-40B4-BE49-F238E27FC236}">
                  <a16:creationId xmlns:a16="http://schemas.microsoft.com/office/drawing/2014/main" id="{21E1E728-F184-41BE-8F56-BE10AC0CEA85}"/>
                </a:ext>
              </a:extLst>
            </p:cNvPr>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45" name="Rectangle 44">
              <a:extLst>
                <a:ext uri="{FF2B5EF4-FFF2-40B4-BE49-F238E27FC236}">
                  <a16:creationId xmlns:a16="http://schemas.microsoft.com/office/drawing/2014/main" id="{4B368D8B-7F80-400B-BAD7-0A8BB8763261}"/>
                </a:ext>
              </a:extLst>
            </p:cNvPr>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grpSp>
    </p:spTree>
    <p:extLst>
      <p:ext uri="{BB962C8B-B14F-4D97-AF65-F5344CB8AC3E}">
        <p14:creationId xmlns:p14="http://schemas.microsoft.com/office/powerpoint/2010/main" val="1550358175"/>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AutoShape 5"/>
          <p:cNvSpPr>
            <a:spLocks/>
          </p:cNvSpPr>
          <p:nvPr/>
        </p:nvSpPr>
        <p:spPr bwMode="auto">
          <a:xfrm>
            <a:off x="0" y="5550584"/>
            <a:ext cx="24351279" cy="398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90" tIns="50790" rIns="50790" bIns="50790" anchor="ctr"/>
          <a:lstStyle/>
          <a:p>
            <a:pPr algn="ctr">
              <a:defRPr/>
            </a:pPr>
            <a:r>
              <a:rPr lang="es-ES" sz="16000" b="1" dirty="0" err="1">
                <a:solidFill>
                  <a:schemeClr val="tx2"/>
                </a:solidFill>
                <a:latin typeface="Raleway"/>
                <a:cs typeface="Raleway"/>
              </a:rPr>
              <a:t>SMARTageCARE</a:t>
            </a:r>
            <a:endParaRPr lang="es-ES" sz="2400" b="1" dirty="0">
              <a:solidFill>
                <a:schemeClr val="tx2"/>
              </a:solidFill>
              <a:latin typeface="Raleway"/>
              <a:cs typeface="Raleway"/>
            </a:endParaRPr>
          </a:p>
        </p:txBody>
      </p:sp>
      <p:sp>
        <p:nvSpPr>
          <p:cNvPr id="5" name="AutoShape 3"/>
          <p:cNvSpPr>
            <a:spLocks/>
          </p:cNvSpPr>
          <p:nvPr/>
        </p:nvSpPr>
        <p:spPr bwMode="auto">
          <a:xfrm>
            <a:off x="3095862" y="9220200"/>
            <a:ext cx="18185926" cy="19632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647570">
              <a:lnSpc>
                <a:spcPct val="120000"/>
              </a:lnSpc>
              <a:spcBef>
                <a:spcPts val="1700"/>
              </a:spcBef>
              <a:defRPr/>
            </a:pPr>
            <a:r>
              <a:rPr lang="en-US" dirty="0">
                <a:latin typeface="Raleway"/>
                <a:cs typeface="Raleway"/>
              </a:rPr>
              <a:t>Toolkit for Caring and Empowering European Older Adults: Ecosystem, Handbook and Digital Platform in Digital Transition, e-Health and Citizenship</a:t>
            </a:r>
            <a:endParaRPr lang="es-ES" dirty="0">
              <a:latin typeface="Raleway"/>
              <a:cs typeface="Raleway"/>
            </a:endParaRPr>
          </a:p>
        </p:txBody>
      </p:sp>
      <p:grpSp>
        <p:nvGrpSpPr>
          <p:cNvPr id="10" name="Group 9"/>
          <p:cNvGrpSpPr/>
          <p:nvPr/>
        </p:nvGrpSpPr>
        <p:grpSpPr>
          <a:xfrm>
            <a:off x="10269012" y="11183427"/>
            <a:ext cx="3813254" cy="251700"/>
            <a:chOff x="1775295" y="2028842"/>
            <a:chExt cx="3631535" cy="45719"/>
          </a:xfrm>
        </p:grpSpPr>
        <p:sp>
          <p:nvSpPr>
            <p:cNvPr id="11" name="Rectangle 10"/>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2" name="Rectangle 11"/>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4" name="Rectangle 13"/>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5" name="Rectangle 14"/>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6" name="Rectangle 15"/>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17" name="Rectangle 16"/>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grpSp>
    </p:spTree>
    <p:extLst>
      <p:ext uri="{BB962C8B-B14F-4D97-AF65-F5344CB8AC3E}">
        <p14:creationId xmlns:p14="http://schemas.microsoft.com/office/powerpoint/2010/main" val="84368972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Box 222"/>
          <p:cNvSpPr txBox="1"/>
          <p:nvPr/>
        </p:nvSpPr>
        <p:spPr>
          <a:xfrm>
            <a:off x="1615184" y="2888338"/>
            <a:ext cx="22104044" cy="10296473"/>
          </a:xfrm>
          <a:prstGeom prst="rect">
            <a:avLst/>
          </a:prstGeom>
          <a:noFill/>
        </p:spPr>
        <p:txBody>
          <a:bodyPr wrap="square" rtlCol="0">
            <a:spAutoFit/>
          </a:bodyPr>
          <a:lstStyle/>
          <a:p>
            <a:pPr algn="just">
              <a:lnSpc>
                <a:spcPct val="130000"/>
              </a:lnSpc>
            </a:pPr>
            <a:r>
              <a:rPr lang="en-GB" sz="2000" dirty="0">
                <a:solidFill>
                  <a:srgbClr val="000000"/>
                </a:solidFill>
                <a:latin typeface="Raleway" pitchFamily="2" charset="0"/>
                <a:cs typeface="Raleway Light"/>
              </a:rPr>
              <a:t>The </a:t>
            </a:r>
            <a:r>
              <a:rPr lang="en-GB" sz="2000" b="1" dirty="0">
                <a:solidFill>
                  <a:srgbClr val="000000"/>
                </a:solidFill>
                <a:latin typeface="Raleway" pitchFamily="2" charset="0"/>
                <a:cs typeface="Raleway Light"/>
              </a:rPr>
              <a:t>project </a:t>
            </a:r>
            <a:r>
              <a:rPr lang="en-GB" sz="2000" b="1" dirty="0" err="1">
                <a:solidFill>
                  <a:srgbClr val="000000"/>
                </a:solidFill>
                <a:latin typeface="Raleway" pitchFamily="2" charset="0"/>
                <a:cs typeface="Raleway Light"/>
              </a:rPr>
              <a:t>SMARTageCARE</a:t>
            </a:r>
            <a:r>
              <a:rPr lang="en-GB" sz="2000" b="1" dirty="0">
                <a:solidFill>
                  <a:srgbClr val="000000"/>
                </a:solidFill>
                <a:latin typeface="Raleway" pitchFamily="2" charset="0"/>
                <a:cs typeface="Raleway Light"/>
              </a:rPr>
              <a:t> </a:t>
            </a:r>
            <a:r>
              <a:rPr lang="en-GB" sz="2000" dirty="0">
                <a:solidFill>
                  <a:srgbClr val="000000"/>
                </a:solidFill>
                <a:latin typeface="Raleway" pitchFamily="2" charset="0"/>
                <a:cs typeface="Raleway Light"/>
              </a:rPr>
              <a:t>aims to build the pillars of a new paradigm of healthy and active ageing in Europe through </a:t>
            </a:r>
            <a:r>
              <a:rPr lang="en-GB" sz="2000" b="1" dirty="0">
                <a:solidFill>
                  <a:srgbClr val="000000"/>
                </a:solidFill>
                <a:latin typeface="Raleway" pitchFamily="2" charset="0"/>
                <a:cs typeface="Raleway Light"/>
              </a:rPr>
              <a:t>three key actions</a:t>
            </a:r>
            <a:r>
              <a:rPr lang="en-GB" sz="2000" dirty="0">
                <a:solidFill>
                  <a:srgbClr val="000000"/>
                </a:solidFill>
                <a:latin typeface="Raleway" pitchFamily="2" charset="0"/>
                <a:cs typeface="Raleway Light"/>
              </a:rPr>
              <a:t>:</a:t>
            </a:r>
          </a:p>
          <a:p>
            <a:pPr algn="just">
              <a:lnSpc>
                <a:spcPct val="130000"/>
              </a:lnSpc>
            </a:pPr>
            <a:endParaRPr lang="en-GB" sz="2000" dirty="0">
              <a:solidFill>
                <a:srgbClr val="000000"/>
              </a:solidFill>
              <a:latin typeface="Raleway" pitchFamily="2" charset="0"/>
              <a:cs typeface="Raleway Light"/>
            </a:endParaRPr>
          </a:p>
          <a:p>
            <a:pPr marL="722313" indent="-342900" algn="just">
              <a:lnSpc>
                <a:spcPct val="130000"/>
              </a:lnSpc>
              <a:buFont typeface="Wingdings" panose="05000000000000000000" pitchFamily="2" charset="2"/>
              <a:buChar char="§"/>
            </a:pPr>
            <a:r>
              <a:rPr lang="en-GB" sz="1800" dirty="0">
                <a:solidFill>
                  <a:srgbClr val="000000"/>
                </a:solidFill>
                <a:latin typeface="Raleway" pitchFamily="2" charset="0"/>
                <a:cs typeface="Raleway Light"/>
              </a:rPr>
              <a:t>Building the </a:t>
            </a:r>
            <a:r>
              <a:rPr lang="en-GB" sz="1800" b="1" dirty="0" err="1">
                <a:solidFill>
                  <a:srgbClr val="000000"/>
                </a:solidFill>
                <a:latin typeface="Raleway" pitchFamily="2" charset="0"/>
                <a:cs typeface="Raleway Light"/>
              </a:rPr>
              <a:t>SMARTageCARE</a:t>
            </a:r>
            <a:r>
              <a:rPr lang="en-GB" sz="1800" b="1" dirty="0">
                <a:solidFill>
                  <a:srgbClr val="000000"/>
                </a:solidFill>
                <a:latin typeface="Raleway" pitchFamily="2" charset="0"/>
                <a:cs typeface="Raleway Light"/>
              </a:rPr>
              <a:t> Ecosystem </a:t>
            </a:r>
            <a:r>
              <a:rPr lang="en-GB" sz="1800" dirty="0">
                <a:solidFill>
                  <a:srgbClr val="000000"/>
                </a:solidFill>
                <a:latin typeface="Raleway" pitchFamily="2" charset="0"/>
                <a:cs typeface="Raleway Light"/>
              </a:rPr>
              <a:t>composed of an </a:t>
            </a:r>
            <a:r>
              <a:rPr lang="en-GB" sz="1800" b="1" dirty="0">
                <a:solidFill>
                  <a:srgbClr val="000000"/>
                </a:solidFill>
                <a:latin typeface="Raleway" pitchFamily="2" charset="0"/>
                <a:cs typeface="Raleway Light"/>
              </a:rPr>
              <a:t>Ambassadors’ Network,</a:t>
            </a:r>
            <a:r>
              <a:rPr lang="en-GB" sz="1800" dirty="0">
                <a:solidFill>
                  <a:srgbClr val="000000"/>
                </a:solidFill>
                <a:latin typeface="Raleway" pitchFamily="2" charset="0"/>
                <a:cs typeface="Raleway Light"/>
              </a:rPr>
              <a:t> a </a:t>
            </a:r>
            <a:r>
              <a:rPr lang="en-GB" sz="1800" b="1" dirty="0">
                <a:solidFill>
                  <a:srgbClr val="000000"/>
                </a:solidFill>
                <a:latin typeface="Raleway" pitchFamily="2" charset="0"/>
                <a:cs typeface="Raleway Light"/>
              </a:rPr>
              <a:t>Training Program</a:t>
            </a:r>
            <a:r>
              <a:rPr lang="en-GB" sz="1800" dirty="0">
                <a:solidFill>
                  <a:srgbClr val="000000"/>
                </a:solidFill>
                <a:latin typeface="Raleway" pitchFamily="2" charset="0"/>
                <a:cs typeface="Raleway Light"/>
              </a:rPr>
              <a:t>, an </a:t>
            </a:r>
            <a:r>
              <a:rPr lang="en-GB" sz="1800" b="1" dirty="0">
                <a:solidFill>
                  <a:srgbClr val="000000"/>
                </a:solidFill>
                <a:latin typeface="Raleway" pitchFamily="2" charset="0"/>
                <a:cs typeface="Raleway Light"/>
              </a:rPr>
              <a:t>Advisory Board</a:t>
            </a:r>
            <a:r>
              <a:rPr lang="en-GB" sz="1800" dirty="0">
                <a:solidFill>
                  <a:srgbClr val="000000"/>
                </a:solidFill>
                <a:latin typeface="Raleway" pitchFamily="2" charset="0"/>
                <a:cs typeface="Raleway Light"/>
              </a:rPr>
              <a:t>, and a </a:t>
            </a:r>
            <a:r>
              <a:rPr lang="en-US" sz="1800" b="1" dirty="0">
                <a:solidFill>
                  <a:srgbClr val="000000"/>
                </a:solidFill>
                <a:latin typeface="Raleway" pitchFamily="2" charset="0"/>
                <a:cs typeface="Raleway Light"/>
              </a:rPr>
              <a:t>Strategic Plan</a:t>
            </a:r>
            <a:r>
              <a:rPr lang="en-US" sz="1800" dirty="0">
                <a:solidFill>
                  <a:srgbClr val="000000"/>
                </a:solidFill>
                <a:latin typeface="Raleway" pitchFamily="2" charset="0"/>
                <a:cs typeface="Raleway Light"/>
              </a:rPr>
              <a:t>.</a:t>
            </a:r>
            <a:endParaRPr lang="en-GB" sz="1800" dirty="0">
              <a:solidFill>
                <a:srgbClr val="000000"/>
              </a:solidFill>
              <a:latin typeface="Raleway" pitchFamily="2" charset="0"/>
              <a:cs typeface="Raleway Light"/>
            </a:endParaRPr>
          </a:p>
          <a:p>
            <a:pPr marL="722313" algn="just">
              <a:lnSpc>
                <a:spcPct val="130000"/>
              </a:lnSpc>
            </a:pPr>
            <a:r>
              <a:rPr lang="en-GB" sz="1800" dirty="0">
                <a:solidFill>
                  <a:srgbClr val="000000"/>
                </a:solidFill>
                <a:latin typeface="Raleway" pitchFamily="2" charset="0"/>
                <a:cs typeface="Raleway Light"/>
              </a:rPr>
              <a:t>The </a:t>
            </a:r>
            <a:r>
              <a:rPr lang="en-GB" sz="1800" b="1" dirty="0">
                <a:solidFill>
                  <a:srgbClr val="000000"/>
                </a:solidFill>
                <a:latin typeface="Raleway" pitchFamily="2" charset="0"/>
                <a:cs typeface="Raleway Light"/>
              </a:rPr>
              <a:t>Ambassadors’ Network </a:t>
            </a:r>
            <a:r>
              <a:rPr lang="en-GB" sz="1800" dirty="0">
                <a:solidFill>
                  <a:srgbClr val="000000"/>
                </a:solidFill>
                <a:latin typeface="Raleway" pitchFamily="2" charset="0"/>
                <a:cs typeface="Raleway Light"/>
              </a:rPr>
              <a:t>is made up of 90 older adults from the consortium countries (1)</a:t>
            </a:r>
            <a:r>
              <a:rPr lang="it-IT" sz="1800" dirty="0">
                <a:solidFill>
                  <a:srgbClr val="000000"/>
                </a:solidFill>
                <a:latin typeface="Raleway" pitchFamily="2" charset="0"/>
                <a:cs typeface="Raleway Light"/>
              </a:rPr>
              <a:t>. These ambassadors will support the project’s team to develop all activities through a </a:t>
            </a:r>
            <a:r>
              <a:rPr lang="en-US" sz="1800" dirty="0">
                <a:solidFill>
                  <a:srgbClr val="000000"/>
                </a:solidFill>
                <a:latin typeface="Raleway" pitchFamily="2" charset="0"/>
                <a:cs typeface="Raleway Light"/>
              </a:rPr>
              <a:t>participatory and human-</a:t>
            </a:r>
            <a:r>
              <a:rPr lang="en-US" sz="1800" dirty="0" err="1">
                <a:solidFill>
                  <a:srgbClr val="000000"/>
                </a:solidFill>
                <a:latin typeface="Raleway" pitchFamily="2" charset="0"/>
                <a:cs typeface="Raleway Light"/>
              </a:rPr>
              <a:t>centred</a:t>
            </a:r>
            <a:r>
              <a:rPr lang="en-US" sz="1800" dirty="0">
                <a:solidFill>
                  <a:srgbClr val="000000"/>
                </a:solidFill>
                <a:latin typeface="Raleway" pitchFamily="2" charset="0"/>
                <a:cs typeface="Raleway Light"/>
              </a:rPr>
              <a:t> design methodology, but they will also be responsible for promoting the project in their local communities.</a:t>
            </a:r>
          </a:p>
          <a:p>
            <a:pPr marL="722313" algn="just">
              <a:lnSpc>
                <a:spcPct val="130000"/>
              </a:lnSpc>
            </a:pPr>
            <a:r>
              <a:rPr lang="en-US" sz="1800" dirty="0">
                <a:solidFill>
                  <a:srgbClr val="000000"/>
                </a:solidFill>
                <a:latin typeface="Raleway" pitchFamily="2" charset="0"/>
                <a:cs typeface="Raleway Light"/>
              </a:rPr>
              <a:t>The </a:t>
            </a:r>
            <a:r>
              <a:rPr lang="en-US" sz="1800" b="1" dirty="0">
                <a:solidFill>
                  <a:srgbClr val="000000"/>
                </a:solidFill>
                <a:latin typeface="Raleway" pitchFamily="2" charset="0"/>
                <a:cs typeface="Raleway Light"/>
              </a:rPr>
              <a:t>Training Program </a:t>
            </a:r>
            <a:r>
              <a:rPr lang="en-US" sz="1800" dirty="0">
                <a:solidFill>
                  <a:srgbClr val="000000"/>
                </a:solidFill>
                <a:latin typeface="Raleway" pitchFamily="2" charset="0"/>
                <a:cs typeface="Raleway Light"/>
              </a:rPr>
              <a:t>is an online training program to ability the ambassadors in the project’s themes (</a:t>
            </a:r>
            <a:r>
              <a:rPr lang="en-US" sz="1800" dirty="0" err="1">
                <a:solidFill>
                  <a:srgbClr val="000000"/>
                </a:solidFill>
                <a:latin typeface="Raleway" pitchFamily="2" charset="0"/>
                <a:cs typeface="Raleway Light"/>
              </a:rPr>
              <a:t>SMARTageCARE</a:t>
            </a:r>
            <a:r>
              <a:rPr lang="en-US" sz="1800" dirty="0">
                <a:solidFill>
                  <a:srgbClr val="000000"/>
                </a:solidFill>
                <a:latin typeface="Raleway" pitchFamily="2" charset="0"/>
                <a:cs typeface="Raleway Light"/>
              </a:rPr>
              <a:t> Ecosystem; Healthy and Active Ageing; Digital Transition; and Citizenship for Aged Population), and provide them with materials and knowledge to scale-up that training with other older adults from their community.</a:t>
            </a:r>
          </a:p>
          <a:p>
            <a:pPr marL="722313" algn="just">
              <a:lnSpc>
                <a:spcPct val="130000"/>
              </a:lnSpc>
            </a:pPr>
            <a:r>
              <a:rPr lang="en-US" sz="1800" dirty="0">
                <a:solidFill>
                  <a:srgbClr val="000000"/>
                </a:solidFill>
                <a:latin typeface="Raleway" pitchFamily="2" charset="0"/>
                <a:cs typeface="Raleway Light"/>
              </a:rPr>
              <a:t>The </a:t>
            </a:r>
            <a:r>
              <a:rPr lang="en-US" sz="1800" b="1" dirty="0">
                <a:solidFill>
                  <a:srgbClr val="000000"/>
                </a:solidFill>
                <a:latin typeface="Raleway" pitchFamily="2" charset="0"/>
                <a:cs typeface="Raleway Light"/>
              </a:rPr>
              <a:t>Advisory Board </a:t>
            </a:r>
            <a:r>
              <a:rPr lang="en-US" sz="1800" dirty="0">
                <a:solidFill>
                  <a:srgbClr val="000000"/>
                </a:solidFill>
                <a:latin typeface="Raleway" pitchFamily="2" charset="0"/>
                <a:cs typeface="Raleway Light"/>
              </a:rPr>
              <a:t>is made up of 27 organizations and 54 personalities </a:t>
            </a:r>
            <a:r>
              <a:rPr lang="en-GB" sz="1800" dirty="0">
                <a:solidFill>
                  <a:srgbClr val="000000"/>
                </a:solidFill>
                <a:latin typeface="Raleway" pitchFamily="2" charset="0"/>
                <a:cs typeface="Raleway Light"/>
              </a:rPr>
              <a:t>from the consortium countries</a:t>
            </a:r>
            <a:r>
              <a:rPr lang="it-IT" sz="1800" dirty="0">
                <a:solidFill>
                  <a:srgbClr val="000000"/>
                </a:solidFill>
                <a:latin typeface="Raleway" pitchFamily="2" charset="0"/>
                <a:cs typeface="Raleway Light"/>
              </a:rPr>
              <a:t> </a:t>
            </a:r>
            <a:r>
              <a:rPr lang="en-US" sz="1800" dirty="0">
                <a:solidFill>
                  <a:srgbClr val="000000"/>
                </a:solidFill>
                <a:latin typeface="Raleway" pitchFamily="2" charset="0"/>
                <a:cs typeface="Raleway Light"/>
              </a:rPr>
              <a:t>recognized for their work in the care and education of older people (e.g., Senior Universities). This advisory board </a:t>
            </a:r>
            <a:r>
              <a:rPr lang="it-IT" sz="1800" dirty="0">
                <a:solidFill>
                  <a:srgbClr val="000000"/>
                </a:solidFill>
                <a:latin typeface="Raleway" pitchFamily="2" charset="0"/>
                <a:cs typeface="Raleway Light"/>
              </a:rPr>
              <a:t>will support the project’s team to develop the Sustainability and Scaling-up strategy of the SMARTageCARE Ecosystem.</a:t>
            </a:r>
          </a:p>
          <a:p>
            <a:pPr marL="722313" algn="just">
              <a:lnSpc>
                <a:spcPct val="130000"/>
              </a:lnSpc>
            </a:pPr>
            <a:r>
              <a:rPr lang="it-IT" sz="1800" dirty="0">
                <a:solidFill>
                  <a:srgbClr val="000000"/>
                </a:solidFill>
                <a:latin typeface="Raleway" pitchFamily="2" charset="0"/>
                <a:cs typeface="Raleway Light"/>
              </a:rPr>
              <a:t>The </a:t>
            </a:r>
            <a:r>
              <a:rPr lang="it-IT" sz="1800" b="1" dirty="0">
                <a:solidFill>
                  <a:srgbClr val="000000"/>
                </a:solidFill>
                <a:latin typeface="Raleway" pitchFamily="2" charset="0"/>
                <a:cs typeface="Raleway Light"/>
              </a:rPr>
              <a:t>Strategic Plan </a:t>
            </a:r>
            <a:r>
              <a:rPr lang="it-IT" sz="1800" dirty="0">
                <a:solidFill>
                  <a:srgbClr val="000000"/>
                </a:solidFill>
                <a:latin typeface="Raleway" pitchFamily="2" charset="0"/>
                <a:cs typeface="Raleway Light"/>
              </a:rPr>
              <a:t>is a </a:t>
            </a:r>
            <a:r>
              <a:rPr lang="en-US" sz="1800" dirty="0">
                <a:solidFill>
                  <a:srgbClr val="000000"/>
                </a:solidFill>
                <a:latin typeface="Raleway" pitchFamily="2" charset="0"/>
                <a:cs typeface="Raleway Light"/>
              </a:rPr>
              <a:t>document (physical/digital) that develops the strategy of the future for the ecosystem (framework, vision, mission, goals, action plan, resources), but also a European awareness campaign to disseminate the plan to the key stakeholders. </a:t>
            </a:r>
            <a:endParaRPr lang="it-IT" sz="1800" dirty="0">
              <a:solidFill>
                <a:srgbClr val="000000"/>
              </a:solidFill>
              <a:latin typeface="Raleway" pitchFamily="2" charset="0"/>
              <a:cs typeface="Raleway Light"/>
            </a:endParaRPr>
          </a:p>
          <a:p>
            <a:pPr marL="722313" algn="just">
              <a:lnSpc>
                <a:spcPct val="130000"/>
              </a:lnSpc>
            </a:pPr>
            <a:endParaRPr lang="it-IT" sz="2000" dirty="0">
              <a:solidFill>
                <a:srgbClr val="000000"/>
              </a:solidFill>
              <a:latin typeface="Raleway" pitchFamily="2" charset="0"/>
              <a:cs typeface="Raleway Light"/>
            </a:endParaRPr>
          </a:p>
          <a:p>
            <a:pPr marL="722313" indent="-342900" algn="just">
              <a:lnSpc>
                <a:spcPct val="130000"/>
              </a:lnSpc>
              <a:buFont typeface="Wingdings" panose="05000000000000000000" pitchFamily="2" charset="2"/>
              <a:buChar char="§"/>
            </a:pPr>
            <a:r>
              <a:rPr lang="en-GB" sz="1800" dirty="0">
                <a:solidFill>
                  <a:srgbClr val="000000"/>
                </a:solidFill>
                <a:latin typeface="Raleway" pitchFamily="2" charset="0"/>
                <a:cs typeface="Raleway Light"/>
              </a:rPr>
              <a:t>Building the </a:t>
            </a:r>
            <a:r>
              <a:rPr lang="en-GB" sz="1800" b="1" dirty="0" err="1">
                <a:solidFill>
                  <a:srgbClr val="000000"/>
                </a:solidFill>
                <a:latin typeface="Raleway" pitchFamily="2" charset="0"/>
                <a:cs typeface="Raleway Light"/>
              </a:rPr>
              <a:t>SMARTageCARE</a:t>
            </a:r>
            <a:r>
              <a:rPr lang="en-GB" sz="1800" b="1" dirty="0">
                <a:solidFill>
                  <a:srgbClr val="000000"/>
                </a:solidFill>
                <a:latin typeface="Raleway" pitchFamily="2" charset="0"/>
                <a:cs typeface="Raleway Light"/>
              </a:rPr>
              <a:t> Toolkit </a:t>
            </a:r>
            <a:r>
              <a:rPr lang="en-GB" sz="1800" dirty="0">
                <a:solidFill>
                  <a:srgbClr val="000000"/>
                </a:solidFill>
                <a:latin typeface="Raleway" pitchFamily="2" charset="0"/>
                <a:cs typeface="Raleway Light"/>
              </a:rPr>
              <a:t>composed of an </a:t>
            </a:r>
            <a:r>
              <a:rPr lang="en-GB" sz="1800" b="1" dirty="0">
                <a:solidFill>
                  <a:srgbClr val="000000"/>
                </a:solidFill>
                <a:latin typeface="Raleway" pitchFamily="2" charset="0"/>
                <a:cs typeface="Raleway Light"/>
              </a:rPr>
              <a:t>Educational Handbook/Box </a:t>
            </a:r>
            <a:r>
              <a:rPr lang="en-GB" sz="1800" dirty="0">
                <a:solidFill>
                  <a:srgbClr val="000000"/>
                </a:solidFill>
                <a:latin typeface="Raleway" pitchFamily="2" charset="0"/>
                <a:cs typeface="Raleway Light"/>
              </a:rPr>
              <a:t>and a </a:t>
            </a:r>
            <a:r>
              <a:rPr lang="en-GB" sz="1800" b="1" dirty="0">
                <a:solidFill>
                  <a:srgbClr val="000000"/>
                </a:solidFill>
                <a:latin typeface="Raleway" pitchFamily="2" charset="0"/>
                <a:cs typeface="Raleway Light"/>
              </a:rPr>
              <a:t>Digital Platform</a:t>
            </a:r>
            <a:r>
              <a:rPr lang="en-GB" sz="1800" dirty="0">
                <a:solidFill>
                  <a:srgbClr val="000000"/>
                </a:solidFill>
                <a:latin typeface="Raleway" pitchFamily="2" charset="0"/>
                <a:cs typeface="Raleway Light"/>
              </a:rPr>
              <a:t>.</a:t>
            </a:r>
          </a:p>
          <a:p>
            <a:pPr marL="722313" algn="just">
              <a:lnSpc>
                <a:spcPct val="130000"/>
              </a:lnSpc>
            </a:pPr>
            <a:r>
              <a:rPr lang="en-GB" sz="1800" dirty="0">
                <a:solidFill>
                  <a:srgbClr val="000000"/>
                </a:solidFill>
                <a:latin typeface="Raleway" pitchFamily="2" charset="0"/>
                <a:cs typeface="Raleway Light"/>
              </a:rPr>
              <a:t>The </a:t>
            </a:r>
            <a:r>
              <a:rPr lang="en-GB" sz="1800" b="1" dirty="0">
                <a:solidFill>
                  <a:srgbClr val="000000"/>
                </a:solidFill>
                <a:latin typeface="Raleway" pitchFamily="2" charset="0"/>
                <a:cs typeface="Raleway Light"/>
              </a:rPr>
              <a:t>Educational Handbook/Box </a:t>
            </a:r>
            <a:r>
              <a:rPr lang="en-GB" sz="1800" dirty="0">
                <a:solidFill>
                  <a:srgbClr val="000000"/>
                </a:solidFill>
                <a:latin typeface="Raleway" pitchFamily="2" charset="0"/>
                <a:cs typeface="Raleway Light"/>
              </a:rPr>
              <a:t>is a range of educative tools for older adults to cultivate new skills related to </a:t>
            </a:r>
            <a:r>
              <a:rPr lang="en-GB" sz="1800" dirty="0" err="1">
                <a:solidFill>
                  <a:srgbClr val="000000"/>
                </a:solidFill>
                <a:latin typeface="Raleway" pitchFamily="2" charset="0"/>
                <a:cs typeface="Raleway Light"/>
              </a:rPr>
              <a:t>Health&amp;Care</a:t>
            </a:r>
            <a:r>
              <a:rPr lang="en-GB" sz="1800" dirty="0">
                <a:solidFill>
                  <a:srgbClr val="000000"/>
                </a:solidFill>
                <a:latin typeface="Raleway" pitchFamily="2" charset="0"/>
                <a:cs typeface="Raleway Light"/>
              </a:rPr>
              <a:t>, Digital Transition, and Citizenship (e.g., book, notebook, </a:t>
            </a:r>
            <a:r>
              <a:rPr lang="en-GB" sz="1800" i="1" dirty="0">
                <a:solidFill>
                  <a:srgbClr val="000000"/>
                </a:solidFill>
                <a:highlight>
                  <a:srgbClr val="FFFF00"/>
                </a:highlight>
                <a:latin typeface="Raleway" pitchFamily="2" charset="0"/>
                <a:cs typeface="Raleway Light"/>
              </a:rPr>
              <a:t>games</a:t>
            </a:r>
            <a:r>
              <a:rPr lang="en-GB" sz="1800" dirty="0">
                <a:solidFill>
                  <a:srgbClr val="000000"/>
                </a:solidFill>
                <a:latin typeface="Raleway" pitchFamily="2" charset="0"/>
                <a:cs typeface="Raleway Light"/>
              </a:rPr>
              <a:t>). These tools will be designed using the IKIGAI values/approach to add them the “sense of life”, “motivation for living”, and “sense of belonging”.</a:t>
            </a:r>
          </a:p>
          <a:p>
            <a:pPr marL="722313" algn="just">
              <a:lnSpc>
                <a:spcPct val="130000"/>
              </a:lnSpc>
            </a:pPr>
            <a:r>
              <a:rPr lang="en-GB" sz="1800" dirty="0">
                <a:solidFill>
                  <a:srgbClr val="000000"/>
                </a:solidFill>
                <a:latin typeface="Raleway" pitchFamily="2" charset="0"/>
                <a:cs typeface="Raleway Light"/>
              </a:rPr>
              <a:t>The </a:t>
            </a:r>
            <a:r>
              <a:rPr lang="en-GB" sz="1800" b="1" dirty="0">
                <a:solidFill>
                  <a:srgbClr val="000000"/>
                </a:solidFill>
                <a:latin typeface="Raleway" pitchFamily="2" charset="0"/>
                <a:cs typeface="Raleway Light"/>
              </a:rPr>
              <a:t>Digital Platform </a:t>
            </a:r>
            <a:r>
              <a:rPr lang="en-GB" sz="1800" dirty="0">
                <a:solidFill>
                  <a:srgbClr val="000000"/>
                </a:solidFill>
                <a:latin typeface="Raleway" pitchFamily="2" charset="0"/>
                <a:cs typeface="Raleway Light"/>
              </a:rPr>
              <a:t>is a technical infrastructure </a:t>
            </a:r>
            <a:r>
              <a:rPr lang="en-US" sz="1800" dirty="0">
                <a:solidFill>
                  <a:srgbClr val="000000"/>
                </a:solidFill>
                <a:latin typeface="Raleway" pitchFamily="2" charset="0"/>
                <a:cs typeface="Raleway Light"/>
              </a:rPr>
              <a:t>which makes the educational handbook/box digital, gamified and interactive. The digital platform will be accessed by the project website (as a private area) through an initial registration, and it will be provided with digital tools to empower the experience of the educational handbook/box.</a:t>
            </a:r>
          </a:p>
          <a:p>
            <a:pPr marL="722313" algn="just">
              <a:lnSpc>
                <a:spcPct val="130000"/>
              </a:lnSpc>
            </a:pPr>
            <a:endParaRPr lang="en-US" sz="2000" dirty="0">
              <a:solidFill>
                <a:srgbClr val="000000"/>
              </a:solidFill>
              <a:latin typeface="Raleway" pitchFamily="2" charset="0"/>
              <a:cs typeface="Raleway Light"/>
            </a:endParaRPr>
          </a:p>
          <a:p>
            <a:pPr marL="722313" indent="-342900" algn="just">
              <a:lnSpc>
                <a:spcPct val="130000"/>
              </a:lnSpc>
              <a:buFont typeface="Wingdings" panose="05000000000000000000" pitchFamily="2" charset="2"/>
              <a:buChar char="§"/>
            </a:pPr>
            <a:r>
              <a:rPr lang="en-GB" sz="2000" dirty="0">
                <a:solidFill>
                  <a:srgbClr val="000000"/>
                </a:solidFill>
                <a:latin typeface="Raleway" pitchFamily="2" charset="0"/>
                <a:cs typeface="Raleway Light"/>
              </a:rPr>
              <a:t>Implementing the </a:t>
            </a:r>
            <a:r>
              <a:rPr lang="en-GB" sz="2000" b="1" dirty="0" err="1">
                <a:solidFill>
                  <a:srgbClr val="000000"/>
                </a:solidFill>
                <a:latin typeface="Raleway" pitchFamily="2" charset="0"/>
                <a:cs typeface="Raleway Light"/>
              </a:rPr>
              <a:t>SMARTageCARE</a:t>
            </a:r>
            <a:r>
              <a:rPr lang="en-GB" sz="2000" b="1" dirty="0">
                <a:solidFill>
                  <a:srgbClr val="000000"/>
                </a:solidFill>
                <a:latin typeface="Raleway" pitchFamily="2" charset="0"/>
                <a:cs typeface="Raleway Light"/>
              </a:rPr>
              <a:t> Pilot Campaign </a:t>
            </a:r>
            <a:r>
              <a:rPr lang="en-GB" sz="2000" dirty="0">
                <a:solidFill>
                  <a:srgbClr val="000000"/>
                </a:solidFill>
                <a:latin typeface="Raleway" pitchFamily="2" charset="0"/>
                <a:cs typeface="Raleway Light"/>
              </a:rPr>
              <a:t>composed of a </a:t>
            </a:r>
            <a:r>
              <a:rPr lang="en-GB" sz="2000" b="1" dirty="0">
                <a:solidFill>
                  <a:srgbClr val="000000"/>
                </a:solidFill>
                <a:latin typeface="Raleway" pitchFamily="2" charset="0"/>
                <a:cs typeface="Raleway Light"/>
              </a:rPr>
              <a:t>Study of Usability</a:t>
            </a:r>
            <a:r>
              <a:rPr lang="en-GB" sz="2000" dirty="0">
                <a:solidFill>
                  <a:srgbClr val="000000"/>
                </a:solidFill>
                <a:latin typeface="Raleway" pitchFamily="2" charset="0"/>
                <a:cs typeface="Raleway Light"/>
              </a:rPr>
              <a:t>, </a:t>
            </a:r>
            <a:r>
              <a:rPr lang="en-GB" sz="2000" b="1" dirty="0">
                <a:solidFill>
                  <a:srgbClr val="000000"/>
                </a:solidFill>
                <a:latin typeface="Raleway" pitchFamily="2" charset="0"/>
                <a:cs typeface="Raleway Light"/>
              </a:rPr>
              <a:t>Study of Impact</a:t>
            </a:r>
            <a:r>
              <a:rPr lang="en-GB" sz="2000" dirty="0">
                <a:solidFill>
                  <a:srgbClr val="000000"/>
                </a:solidFill>
                <a:latin typeface="Raleway" pitchFamily="2" charset="0"/>
                <a:cs typeface="Raleway Light"/>
              </a:rPr>
              <a:t>, and </a:t>
            </a:r>
            <a:r>
              <a:rPr lang="en-GB" sz="2000" b="1" dirty="0">
                <a:solidFill>
                  <a:srgbClr val="000000"/>
                </a:solidFill>
                <a:latin typeface="Raleway" pitchFamily="2" charset="0"/>
                <a:cs typeface="Raleway Light"/>
              </a:rPr>
              <a:t>Recommendations</a:t>
            </a:r>
            <a:r>
              <a:rPr lang="en-GB" sz="2000" dirty="0">
                <a:solidFill>
                  <a:srgbClr val="000000"/>
                </a:solidFill>
                <a:latin typeface="Raleway" pitchFamily="2" charset="0"/>
                <a:cs typeface="Raleway Light"/>
              </a:rPr>
              <a:t>.</a:t>
            </a:r>
          </a:p>
          <a:p>
            <a:pPr marL="722313" algn="just">
              <a:lnSpc>
                <a:spcPct val="130000"/>
              </a:lnSpc>
            </a:pPr>
            <a:r>
              <a:rPr lang="en-GB" sz="2000" dirty="0">
                <a:solidFill>
                  <a:srgbClr val="000000"/>
                </a:solidFill>
                <a:latin typeface="Raleway" pitchFamily="2" charset="0"/>
                <a:cs typeface="Raleway Light"/>
              </a:rPr>
              <a:t>The </a:t>
            </a:r>
            <a:r>
              <a:rPr lang="en-GB" sz="2000" b="1" dirty="0">
                <a:solidFill>
                  <a:srgbClr val="000000"/>
                </a:solidFill>
                <a:latin typeface="Raleway" pitchFamily="2" charset="0"/>
                <a:cs typeface="Raleway Light"/>
              </a:rPr>
              <a:t>Study of Usability </a:t>
            </a:r>
            <a:r>
              <a:rPr lang="en-GB" sz="2000" dirty="0">
                <a:solidFill>
                  <a:srgbClr val="000000"/>
                </a:solidFill>
                <a:latin typeface="Raleway" pitchFamily="2" charset="0"/>
                <a:cs typeface="Raleway Light"/>
              </a:rPr>
              <a:t>aims to assess the efficiency, effectiveness, and satisfaction of both t</a:t>
            </a:r>
            <a:r>
              <a:rPr lang="en-US" sz="2000" dirty="0">
                <a:solidFill>
                  <a:srgbClr val="000000"/>
                </a:solidFill>
                <a:latin typeface="Raleway" pitchFamily="2" charset="0"/>
                <a:cs typeface="Raleway Light"/>
              </a:rPr>
              <a:t>he Educational Handbook/Box as the Digital Platform by future users (i.e., older adults). This study will provide recommendations for change that must be implemented before the study of impact, and it will be developed in one pilot site (Coordinator).</a:t>
            </a:r>
          </a:p>
          <a:p>
            <a:pPr marL="722313" algn="just">
              <a:lnSpc>
                <a:spcPct val="130000"/>
              </a:lnSpc>
            </a:pPr>
            <a:r>
              <a:rPr lang="en-US" sz="2000" dirty="0">
                <a:solidFill>
                  <a:srgbClr val="000000"/>
                </a:solidFill>
                <a:latin typeface="Raleway" pitchFamily="2" charset="0"/>
                <a:cs typeface="Raleway Light"/>
              </a:rPr>
              <a:t>The </a:t>
            </a:r>
            <a:r>
              <a:rPr lang="en-US" sz="2000" b="1" dirty="0">
                <a:solidFill>
                  <a:srgbClr val="000000"/>
                </a:solidFill>
                <a:latin typeface="Raleway" pitchFamily="2" charset="0"/>
                <a:cs typeface="Raleway Light"/>
              </a:rPr>
              <a:t>Study of Impact </a:t>
            </a:r>
            <a:r>
              <a:rPr lang="en-US" sz="2000" dirty="0">
                <a:solidFill>
                  <a:srgbClr val="000000"/>
                </a:solidFill>
                <a:latin typeface="Raleway" pitchFamily="2" charset="0"/>
                <a:cs typeface="Raleway Light"/>
              </a:rPr>
              <a:t>aims to assess the role of the Educational Handbook/Box and the Digital Platform to re-skill the older population’s competencies in </a:t>
            </a:r>
            <a:r>
              <a:rPr lang="en-GB" sz="2000" dirty="0" err="1">
                <a:solidFill>
                  <a:srgbClr val="000000"/>
                </a:solidFill>
                <a:latin typeface="Raleway" pitchFamily="2" charset="0"/>
                <a:cs typeface="Raleway Light"/>
              </a:rPr>
              <a:t>Health&amp;Care</a:t>
            </a:r>
            <a:r>
              <a:rPr lang="en-GB" sz="2000" dirty="0">
                <a:solidFill>
                  <a:srgbClr val="000000"/>
                </a:solidFill>
                <a:latin typeface="Raleway" pitchFamily="2" charset="0"/>
                <a:cs typeface="Raleway Light"/>
              </a:rPr>
              <a:t>, Digital Transition, and Citizenship, using mainly a qualitative methodology supported by quantitative methods.</a:t>
            </a:r>
          </a:p>
          <a:p>
            <a:pPr marL="722313" algn="just">
              <a:lnSpc>
                <a:spcPct val="130000"/>
              </a:lnSpc>
            </a:pPr>
            <a:r>
              <a:rPr lang="en-GB" sz="2000" dirty="0">
                <a:solidFill>
                  <a:srgbClr val="000000"/>
                </a:solidFill>
                <a:latin typeface="Raleway" pitchFamily="2" charset="0"/>
                <a:cs typeface="Raleway Light"/>
              </a:rPr>
              <a:t>The </a:t>
            </a:r>
            <a:r>
              <a:rPr lang="en-GB" sz="2000" b="1" dirty="0">
                <a:solidFill>
                  <a:srgbClr val="000000"/>
                </a:solidFill>
                <a:latin typeface="Raleway" pitchFamily="2" charset="0"/>
                <a:cs typeface="Raleway Light"/>
              </a:rPr>
              <a:t>Recommendations</a:t>
            </a:r>
            <a:r>
              <a:rPr lang="en-GB" sz="2000" dirty="0">
                <a:solidFill>
                  <a:srgbClr val="000000"/>
                </a:solidFill>
                <a:latin typeface="Raleway" pitchFamily="2" charset="0"/>
                <a:cs typeface="Raleway Light"/>
              </a:rPr>
              <a:t> is a document (physical/digital) included in the </a:t>
            </a:r>
            <a:r>
              <a:rPr lang="en-GB" sz="2000" dirty="0" err="1">
                <a:solidFill>
                  <a:srgbClr val="000000"/>
                </a:solidFill>
                <a:latin typeface="Raleway" pitchFamily="2" charset="0"/>
                <a:cs typeface="Raleway Light"/>
              </a:rPr>
              <a:t>SMARTageCARE</a:t>
            </a:r>
            <a:r>
              <a:rPr lang="en-GB" sz="2000" dirty="0">
                <a:solidFill>
                  <a:srgbClr val="000000"/>
                </a:solidFill>
                <a:latin typeface="Raleway" pitchFamily="2" charset="0"/>
                <a:cs typeface="Raleway Light"/>
              </a:rPr>
              <a:t> Toolkit that integrates a list of validated instructions and advices related to the usability and ethics/GRDP of the toolkit, and its transferability to the community.</a:t>
            </a:r>
          </a:p>
          <a:p>
            <a:pPr marL="722313" algn="just">
              <a:lnSpc>
                <a:spcPct val="130000"/>
              </a:lnSpc>
            </a:pPr>
            <a:endParaRPr lang="en-US" sz="2000" dirty="0">
              <a:solidFill>
                <a:srgbClr val="000000"/>
              </a:solidFill>
              <a:latin typeface="Raleway" pitchFamily="2" charset="0"/>
              <a:cs typeface="Raleway Light"/>
            </a:endParaRPr>
          </a:p>
          <a:p>
            <a:pPr marL="1179513" indent="-457200" algn="just">
              <a:lnSpc>
                <a:spcPct val="130000"/>
              </a:lnSpc>
              <a:buAutoNum type="arabicParenBoth"/>
            </a:pPr>
            <a:r>
              <a:rPr lang="en-US" sz="2000" dirty="0">
                <a:solidFill>
                  <a:srgbClr val="000000"/>
                </a:solidFill>
                <a:latin typeface="Raleway" pitchFamily="2" charset="0"/>
                <a:cs typeface="Raleway Light"/>
              </a:rPr>
              <a:t>Belgium, Cyprus, Germany, Italy, Latvia, Poland, Portugal, and Slovenia.</a:t>
            </a:r>
          </a:p>
        </p:txBody>
      </p:sp>
      <p:sp>
        <p:nvSpPr>
          <p:cNvPr id="6" name="TextBox 5"/>
          <p:cNvSpPr txBox="1"/>
          <p:nvPr/>
        </p:nvSpPr>
        <p:spPr>
          <a:xfrm>
            <a:off x="1615184" y="595215"/>
            <a:ext cx="12359701" cy="1015663"/>
          </a:xfrm>
          <a:prstGeom prst="rect">
            <a:avLst/>
          </a:prstGeom>
          <a:noFill/>
        </p:spPr>
        <p:txBody>
          <a:bodyPr wrap="square" rtlCol="0">
            <a:spAutoFit/>
          </a:bodyPr>
          <a:lstStyle/>
          <a:p>
            <a:r>
              <a:rPr lang="en-GB" sz="6000" b="1" dirty="0">
                <a:solidFill>
                  <a:schemeClr val="tx2"/>
                </a:solidFill>
                <a:latin typeface="Raleway" pitchFamily="2" charset="0"/>
                <a:cs typeface="Raleway"/>
              </a:rPr>
              <a:t>Project - </a:t>
            </a:r>
            <a:r>
              <a:rPr lang="en-GB" sz="6000" dirty="0">
                <a:solidFill>
                  <a:schemeClr val="tx2"/>
                </a:solidFill>
                <a:latin typeface="Raleway" pitchFamily="2" charset="0"/>
                <a:cs typeface="Raleway"/>
              </a:rPr>
              <a:t>Presentation</a:t>
            </a:r>
          </a:p>
        </p:txBody>
      </p:sp>
      <p:grpSp>
        <p:nvGrpSpPr>
          <p:cNvPr id="7" name="Group 6"/>
          <p:cNvGrpSpPr/>
          <p:nvPr/>
        </p:nvGrpSpPr>
        <p:grpSpPr>
          <a:xfrm>
            <a:off x="1730736" y="1783761"/>
            <a:ext cx="2738812" cy="73150"/>
            <a:chOff x="1775295" y="2028842"/>
            <a:chExt cx="3631535" cy="45719"/>
          </a:xfrm>
        </p:grpSpPr>
        <p:sp>
          <p:nvSpPr>
            <p:cNvPr id="8" name="Rectangle 7"/>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9" name="Rectangle 8"/>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0" name="Rectangle 9"/>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1" name="Rectangle 10"/>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2" name="Rectangle 11"/>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13" name="Rectangle 12"/>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grpSp>
      <p:sp>
        <p:nvSpPr>
          <p:cNvPr id="14" name="TextBox 13"/>
          <p:cNvSpPr txBox="1"/>
          <p:nvPr/>
        </p:nvSpPr>
        <p:spPr>
          <a:xfrm>
            <a:off x="1620619" y="2058062"/>
            <a:ext cx="22191881" cy="646331"/>
          </a:xfrm>
          <a:prstGeom prst="rect">
            <a:avLst/>
          </a:prstGeom>
          <a:noFill/>
        </p:spPr>
        <p:txBody>
          <a:bodyPr wrap="square" rtlCol="0">
            <a:spAutoFit/>
          </a:bodyPr>
          <a:lstStyle/>
          <a:p>
            <a:r>
              <a:rPr lang="en-US" b="1" dirty="0">
                <a:solidFill>
                  <a:schemeClr val="accent1"/>
                </a:solidFill>
                <a:latin typeface="Raleway" pitchFamily="2" charset="0"/>
                <a:cs typeface="Raleway Light"/>
              </a:rPr>
              <a:t>Addressing digital transformation through development of digital readiness, resilience and capacity</a:t>
            </a:r>
            <a:endParaRPr lang="en-GB" b="1" dirty="0">
              <a:solidFill>
                <a:schemeClr val="accent1"/>
              </a:solidFill>
              <a:latin typeface="Raleway" pitchFamily="2" charset="0"/>
              <a:cs typeface="Raleway Light"/>
            </a:endParaRPr>
          </a:p>
        </p:txBody>
      </p:sp>
    </p:spTree>
    <p:extLst>
      <p:ext uri="{BB962C8B-B14F-4D97-AF65-F5344CB8AC3E}">
        <p14:creationId xmlns:p14="http://schemas.microsoft.com/office/powerpoint/2010/main" val="32766576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ontent Placeholder 2"/>
          <p:cNvSpPr txBox="1">
            <a:spLocks/>
          </p:cNvSpPr>
          <p:nvPr/>
        </p:nvSpPr>
        <p:spPr bwMode="auto">
          <a:xfrm>
            <a:off x="17065809" y="3158701"/>
            <a:ext cx="7127690" cy="173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3200" dirty="0">
                <a:solidFill>
                  <a:schemeClr val="accent5"/>
                </a:solidFill>
                <a:latin typeface="Raleway" pitchFamily="2" charset="0"/>
                <a:cs typeface="Raleway"/>
              </a:rPr>
              <a:t>Ecosystem</a:t>
            </a:r>
          </a:p>
          <a:p>
            <a:pPr algn="just">
              <a:spcBef>
                <a:spcPct val="20000"/>
              </a:spcBef>
              <a:buFont typeface="Arial" charset="0"/>
              <a:buNone/>
            </a:pPr>
            <a:r>
              <a:rPr lang="en-US" sz="2000" dirty="0">
                <a:solidFill>
                  <a:srgbClr val="000000"/>
                </a:solidFill>
                <a:latin typeface="Raleway" pitchFamily="2" charset="0"/>
                <a:cs typeface="Raleway Light"/>
              </a:rPr>
              <a:t>Developing liaisons between stakeholders and promote inter-sectional and intergenerational relationships.</a:t>
            </a:r>
          </a:p>
        </p:txBody>
      </p:sp>
      <p:sp>
        <p:nvSpPr>
          <p:cNvPr id="181" name="Content Placeholder 2"/>
          <p:cNvSpPr txBox="1">
            <a:spLocks/>
          </p:cNvSpPr>
          <p:nvPr/>
        </p:nvSpPr>
        <p:spPr bwMode="auto">
          <a:xfrm>
            <a:off x="17046030" y="4925037"/>
            <a:ext cx="7147469" cy="173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3200" dirty="0">
                <a:solidFill>
                  <a:schemeClr val="accent4"/>
                </a:solidFill>
                <a:latin typeface="Raleway" pitchFamily="2" charset="0"/>
                <a:cs typeface="Raleway"/>
              </a:rPr>
              <a:t>Training</a:t>
            </a:r>
          </a:p>
          <a:p>
            <a:pPr algn="just">
              <a:spcBef>
                <a:spcPct val="20000"/>
              </a:spcBef>
              <a:buFont typeface="Arial" charset="0"/>
              <a:buNone/>
            </a:pPr>
            <a:r>
              <a:rPr lang="en-US" sz="2000" dirty="0">
                <a:solidFill>
                  <a:srgbClr val="000000"/>
                </a:solidFill>
                <a:latin typeface="Raleway" pitchFamily="2" charset="0"/>
                <a:cs typeface="Raleway Light"/>
              </a:rPr>
              <a:t>Training older adults to become more prepared and resilient facing the challenges from a Digital Europe.</a:t>
            </a:r>
          </a:p>
        </p:txBody>
      </p:sp>
      <p:sp>
        <p:nvSpPr>
          <p:cNvPr id="182" name="Content Placeholder 2"/>
          <p:cNvSpPr txBox="1">
            <a:spLocks/>
          </p:cNvSpPr>
          <p:nvPr/>
        </p:nvSpPr>
        <p:spPr bwMode="auto">
          <a:xfrm>
            <a:off x="17046031" y="6727221"/>
            <a:ext cx="7147468" cy="173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3200" dirty="0">
                <a:solidFill>
                  <a:schemeClr val="accent3"/>
                </a:solidFill>
                <a:latin typeface="Raleway" pitchFamily="2" charset="0"/>
                <a:cs typeface="Raleway"/>
              </a:rPr>
              <a:t>Toolkit</a:t>
            </a:r>
          </a:p>
          <a:p>
            <a:pPr algn="just">
              <a:spcBef>
                <a:spcPct val="20000"/>
              </a:spcBef>
              <a:buFont typeface="Arial" charset="0"/>
              <a:buNone/>
            </a:pPr>
            <a:r>
              <a:rPr lang="en-US" sz="2000" dirty="0">
                <a:solidFill>
                  <a:srgbClr val="000000"/>
                </a:solidFill>
                <a:latin typeface="Raleway" pitchFamily="2" charset="0"/>
                <a:cs typeface="Raleway Light"/>
              </a:rPr>
              <a:t>Building a IKIGAI training program for older adults and caregivers digital, interactive, and meaningful.</a:t>
            </a:r>
          </a:p>
        </p:txBody>
      </p:sp>
      <p:sp>
        <p:nvSpPr>
          <p:cNvPr id="183" name="Content Placeholder 2"/>
          <p:cNvSpPr txBox="1">
            <a:spLocks/>
          </p:cNvSpPr>
          <p:nvPr/>
        </p:nvSpPr>
        <p:spPr bwMode="auto">
          <a:xfrm>
            <a:off x="17058735" y="8313822"/>
            <a:ext cx="7134764" cy="173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3200" dirty="0">
                <a:solidFill>
                  <a:schemeClr val="accent2"/>
                </a:solidFill>
                <a:latin typeface="Raleway" pitchFamily="2" charset="0"/>
                <a:cs typeface="Raleway"/>
              </a:rPr>
              <a:t>European Pilot</a:t>
            </a:r>
          </a:p>
          <a:p>
            <a:pPr algn="just">
              <a:spcBef>
                <a:spcPct val="20000"/>
              </a:spcBef>
              <a:buFont typeface="Arial" charset="0"/>
              <a:buNone/>
            </a:pPr>
            <a:r>
              <a:rPr lang="en-US" sz="2000" dirty="0">
                <a:solidFill>
                  <a:srgbClr val="000000"/>
                </a:solidFill>
                <a:latin typeface="Raleway" pitchFamily="2" charset="0"/>
                <a:cs typeface="Raleway Light"/>
              </a:rPr>
              <a:t>Studying the usability and impact of the toolkit by a European pilot campaign in real-life contexts.</a:t>
            </a:r>
          </a:p>
        </p:txBody>
      </p:sp>
      <p:sp>
        <p:nvSpPr>
          <p:cNvPr id="184" name="Content Placeholder 2"/>
          <p:cNvSpPr txBox="1">
            <a:spLocks/>
          </p:cNvSpPr>
          <p:nvPr/>
        </p:nvSpPr>
        <p:spPr bwMode="auto">
          <a:xfrm>
            <a:off x="17058734" y="10282322"/>
            <a:ext cx="7134763" cy="173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5" tIns="121892" rIns="243785" bIns="121892"/>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en-US" sz="3200" dirty="0">
                <a:solidFill>
                  <a:schemeClr val="accent1"/>
                </a:solidFill>
                <a:latin typeface="Raleway" pitchFamily="2" charset="0"/>
                <a:cs typeface="Raleway"/>
              </a:rPr>
              <a:t>Scaling-up</a:t>
            </a:r>
          </a:p>
          <a:p>
            <a:pPr algn="just">
              <a:spcBef>
                <a:spcPct val="20000"/>
              </a:spcBef>
              <a:buFont typeface="Arial" charset="0"/>
              <a:buNone/>
            </a:pPr>
            <a:r>
              <a:rPr lang="en-US" sz="2000" dirty="0">
                <a:solidFill>
                  <a:srgbClr val="000000"/>
                </a:solidFill>
                <a:latin typeface="Raleway" pitchFamily="2" charset="0"/>
                <a:cs typeface="Raleway Light"/>
              </a:rPr>
              <a:t>Disseminating a sustainable strategy and action plan into decision-makers and advocacy organizations.</a:t>
            </a:r>
          </a:p>
        </p:txBody>
      </p:sp>
      <p:grpSp>
        <p:nvGrpSpPr>
          <p:cNvPr id="160" name="Group 159"/>
          <p:cNvGrpSpPr/>
          <p:nvPr/>
        </p:nvGrpSpPr>
        <p:grpSpPr>
          <a:xfrm flipH="1">
            <a:off x="12534638" y="5454964"/>
            <a:ext cx="4544085" cy="2586809"/>
            <a:chOff x="6936508" y="5612575"/>
            <a:chExt cx="4005936" cy="2331629"/>
          </a:xfrm>
        </p:grpSpPr>
        <p:sp>
          <p:nvSpPr>
            <p:cNvPr id="161" name="Oval 160"/>
            <p:cNvSpPr/>
            <p:nvPr/>
          </p:nvSpPr>
          <p:spPr bwMode="auto">
            <a:xfrm>
              <a:off x="6936508" y="5612575"/>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437973" fontAlgn="base">
                <a:spcBef>
                  <a:spcPct val="0"/>
                </a:spcBef>
                <a:spcAft>
                  <a:spcPct val="0"/>
                </a:spcAft>
              </a:pPr>
              <a:endParaRPr lang="en-US" sz="14900" dirty="0">
                <a:solidFill>
                  <a:srgbClr val="000000"/>
                </a:solidFill>
                <a:latin typeface="Raleway" pitchFamily="2" charset="0"/>
                <a:ea typeface="ヒラギノ角ゴ ProN W3" charset="0"/>
                <a:cs typeface="ヒラギノ角ゴ ProN W3" charset="0"/>
                <a:sym typeface="Gill Sans" charset="0"/>
              </a:endParaRPr>
            </a:p>
          </p:txBody>
        </p:sp>
        <p:sp>
          <p:nvSpPr>
            <p:cNvPr id="162" name="Oval 161"/>
            <p:cNvSpPr/>
            <p:nvPr/>
          </p:nvSpPr>
          <p:spPr bwMode="auto">
            <a:xfrm>
              <a:off x="10808370" y="7810095"/>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243797" tIns="121899" rIns="243797" bIns="121899" numCol="1" rtlCol="0" anchor="t" anchorCtr="0" compatLnSpc="1">
              <a:prstTxWarp prst="textNoShape">
                <a:avLst/>
              </a:prstTxWarp>
            </a:bodyPr>
            <a:lstStyle/>
            <a:p>
              <a:pPr algn="ctr" defTabSz="2437973" fontAlgn="base">
                <a:spcBef>
                  <a:spcPct val="0"/>
                </a:spcBef>
                <a:spcAft>
                  <a:spcPct val="0"/>
                </a:spcAft>
              </a:pPr>
              <a:endParaRPr lang="en-US" sz="14900" dirty="0">
                <a:solidFill>
                  <a:srgbClr val="000000"/>
                </a:solidFill>
                <a:latin typeface="Raleway" pitchFamily="2" charset="0"/>
                <a:ea typeface="ヒラギノ角ゴ ProN W3" charset="0"/>
                <a:cs typeface="ヒラギノ角ゴ ProN W3" charset="0"/>
                <a:sym typeface="Gill Sans" charset="0"/>
              </a:endParaRPr>
            </a:p>
          </p:txBody>
        </p:sp>
        <p:cxnSp>
          <p:nvCxnSpPr>
            <p:cNvPr id="163" name="Elbow Connector 162"/>
            <p:cNvCxnSpPr>
              <a:stCxn id="162" idx="2"/>
              <a:endCxn id="161" idx="6"/>
            </p:cNvCxnSpPr>
            <p:nvPr/>
          </p:nvCxnSpPr>
          <p:spPr bwMode="auto">
            <a:xfrm rot="10800000">
              <a:off x="7070586" y="5679629"/>
              <a:ext cx="3737786" cy="2197520"/>
            </a:xfrm>
            <a:prstGeom prst="bentConnector3">
              <a:avLst>
                <a:gd name="adj1" fmla="val 70834"/>
              </a:avLst>
            </a:prstGeom>
            <a:blipFill dpi="0" rotWithShape="0">
              <a:blip r:embed="rId2"/>
              <a:srcRect/>
              <a:tile tx="0" ty="0" sx="100000" sy="100000" flip="none" algn="tl"/>
            </a:blip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65" name="Group 164"/>
          <p:cNvGrpSpPr/>
          <p:nvPr/>
        </p:nvGrpSpPr>
        <p:grpSpPr>
          <a:xfrm flipH="1">
            <a:off x="12534638" y="3482374"/>
            <a:ext cx="4529679" cy="3862704"/>
            <a:chOff x="6949208" y="3834575"/>
            <a:chExt cx="3993236" cy="3481661"/>
          </a:xfrm>
        </p:grpSpPr>
        <p:sp>
          <p:nvSpPr>
            <p:cNvPr id="166" name="Oval 165"/>
            <p:cNvSpPr/>
            <p:nvPr/>
          </p:nvSpPr>
          <p:spPr bwMode="auto">
            <a:xfrm>
              <a:off x="10808370" y="7182127"/>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243797" tIns="121899" rIns="243797" bIns="121899" numCol="1" rtlCol="0" anchor="t" anchorCtr="0" compatLnSpc="1">
              <a:prstTxWarp prst="textNoShape">
                <a:avLst/>
              </a:prstTxWarp>
            </a:bodyPr>
            <a:lstStyle/>
            <a:p>
              <a:pPr algn="ctr" defTabSz="2437973" fontAlgn="base">
                <a:spcBef>
                  <a:spcPct val="0"/>
                </a:spcBef>
                <a:spcAft>
                  <a:spcPct val="0"/>
                </a:spcAft>
              </a:pPr>
              <a:endParaRPr lang="en-US" sz="14900" dirty="0">
                <a:solidFill>
                  <a:srgbClr val="000000"/>
                </a:solidFill>
                <a:latin typeface="Raleway" pitchFamily="2" charset="0"/>
                <a:ea typeface="ヒラギノ角ゴ ProN W3" charset="0"/>
                <a:cs typeface="ヒラギノ角ゴ ProN W3" charset="0"/>
                <a:sym typeface="Gill Sans" charset="0"/>
              </a:endParaRPr>
            </a:p>
          </p:txBody>
        </p:sp>
        <p:cxnSp>
          <p:nvCxnSpPr>
            <p:cNvPr id="167" name="Elbow Connector 166"/>
            <p:cNvCxnSpPr>
              <a:stCxn id="166" idx="2"/>
            </p:cNvCxnSpPr>
            <p:nvPr/>
          </p:nvCxnSpPr>
          <p:spPr bwMode="auto">
            <a:xfrm rot="10800000">
              <a:off x="7070586" y="3895977"/>
              <a:ext cx="3737786" cy="3353208"/>
            </a:xfrm>
            <a:prstGeom prst="bentConnector3">
              <a:avLst/>
            </a:prstGeom>
            <a:blipFill dpi="0" rotWithShape="0">
              <a:blip r:embed="rId2"/>
              <a:srcRect/>
              <a:tile tx="0" ty="0" sx="100000" sy="100000" flip="none" algn="tl"/>
            </a:blip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8" name="Oval 167"/>
            <p:cNvSpPr/>
            <p:nvPr/>
          </p:nvSpPr>
          <p:spPr bwMode="auto">
            <a:xfrm>
              <a:off x="6949208" y="3834575"/>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437973" fontAlgn="base">
                <a:spcBef>
                  <a:spcPct val="0"/>
                </a:spcBef>
                <a:spcAft>
                  <a:spcPct val="0"/>
                </a:spcAft>
              </a:pPr>
              <a:endParaRPr lang="en-US" sz="14900" dirty="0">
                <a:solidFill>
                  <a:srgbClr val="000000"/>
                </a:solidFill>
                <a:latin typeface="Raleway" pitchFamily="2" charset="0"/>
                <a:ea typeface="ヒラギノ角ゴ ProN W3" charset="0"/>
                <a:cs typeface="ヒラギノ角ゴ ProN W3" charset="0"/>
                <a:sym typeface="Gill Sans" charset="0"/>
              </a:endParaRPr>
            </a:p>
          </p:txBody>
        </p:sp>
      </p:grpSp>
      <p:grpSp>
        <p:nvGrpSpPr>
          <p:cNvPr id="169" name="Group 168"/>
          <p:cNvGrpSpPr/>
          <p:nvPr/>
        </p:nvGrpSpPr>
        <p:grpSpPr>
          <a:xfrm flipH="1">
            <a:off x="12534639" y="7117248"/>
            <a:ext cx="4474570" cy="1562253"/>
            <a:chOff x="6997790" y="7110874"/>
            <a:chExt cx="3944654" cy="1408141"/>
          </a:xfrm>
        </p:grpSpPr>
        <p:sp>
          <p:nvSpPr>
            <p:cNvPr id="170" name="Oval 169"/>
            <p:cNvSpPr/>
            <p:nvPr/>
          </p:nvSpPr>
          <p:spPr bwMode="auto">
            <a:xfrm>
              <a:off x="10808370" y="8384906"/>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243797" tIns="121899" rIns="243797" bIns="121899" numCol="1" rtlCol="0" anchor="t" anchorCtr="0" compatLnSpc="1">
              <a:prstTxWarp prst="textNoShape">
                <a:avLst/>
              </a:prstTxWarp>
            </a:bodyPr>
            <a:lstStyle/>
            <a:p>
              <a:pPr algn="ctr" defTabSz="2437973" fontAlgn="base">
                <a:spcBef>
                  <a:spcPct val="0"/>
                </a:spcBef>
                <a:spcAft>
                  <a:spcPct val="0"/>
                </a:spcAft>
              </a:pPr>
              <a:endParaRPr lang="en-US" sz="14900" dirty="0">
                <a:solidFill>
                  <a:srgbClr val="000000"/>
                </a:solidFill>
                <a:latin typeface="Raleway" pitchFamily="2" charset="0"/>
                <a:ea typeface="ヒラギノ角ゴ ProN W3" charset="0"/>
                <a:cs typeface="ヒラギノ角ゴ ProN W3" charset="0"/>
                <a:sym typeface="Gill Sans" charset="0"/>
              </a:endParaRPr>
            </a:p>
          </p:txBody>
        </p:sp>
        <p:cxnSp>
          <p:nvCxnSpPr>
            <p:cNvPr id="171" name="Elbow Connector 170"/>
            <p:cNvCxnSpPr>
              <a:stCxn id="170" idx="2"/>
            </p:cNvCxnSpPr>
            <p:nvPr/>
          </p:nvCxnSpPr>
          <p:spPr bwMode="auto">
            <a:xfrm flipH="1" flipV="1">
              <a:off x="7050947" y="7182127"/>
              <a:ext cx="3757423" cy="1269834"/>
            </a:xfrm>
            <a:prstGeom prst="bentConnector3">
              <a:avLst>
                <a:gd name="adj1" fmla="val 76138"/>
              </a:avLst>
            </a:prstGeom>
            <a:blipFill dpi="0" rotWithShape="0">
              <a:blip r:embed="rId2"/>
              <a:srcRect/>
              <a:tile tx="0" ty="0" sx="100000" sy="100000" flip="none" algn="tl"/>
            </a:blip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2" name="Oval 171"/>
            <p:cNvSpPr/>
            <p:nvPr/>
          </p:nvSpPr>
          <p:spPr bwMode="auto">
            <a:xfrm>
              <a:off x="6997790" y="7110874"/>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437973" fontAlgn="base">
                <a:spcBef>
                  <a:spcPct val="0"/>
                </a:spcBef>
                <a:spcAft>
                  <a:spcPct val="0"/>
                </a:spcAft>
              </a:pPr>
              <a:endParaRPr lang="en-US" sz="14900" dirty="0">
                <a:solidFill>
                  <a:srgbClr val="000000"/>
                </a:solidFill>
                <a:latin typeface="Raleway" pitchFamily="2" charset="0"/>
                <a:ea typeface="ヒラギノ角ゴ ProN W3" charset="0"/>
                <a:cs typeface="ヒラギノ角ゴ ProN W3" charset="0"/>
                <a:sym typeface="Gill Sans" charset="0"/>
              </a:endParaRPr>
            </a:p>
          </p:txBody>
        </p:sp>
      </p:grpSp>
      <p:grpSp>
        <p:nvGrpSpPr>
          <p:cNvPr id="173" name="Group 172"/>
          <p:cNvGrpSpPr/>
          <p:nvPr/>
        </p:nvGrpSpPr>
        <p:grpSpPr>
          <a:xfrm flipH="1">
            <a:off x="12534634" y="8621071"/>
            <a:ext cx="4662013" cy="705809"/>
            <a:chOff x="6832548" y="8466356"/>
            <a:chExt cx="4109896" cy="636181"/>
          </a:xfrm>
        </p:grpSpPr>
        <p:sp>
          <p:nvSpPr>
            <p:cNvPr id="174" name="Oval 173"/>
            <p:cNvSpPr/>
            <p:nvPr/>
          </p:nvSpPr>
          <p:spPr bwMode="auto">
            <a:xfrm>
              <a:off x="10808370" y="8968428"/>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243797" tIns="121899" rIns="243797" bIns="121899" numCol="1" rtlCol="0" anchor="t" anchorCtr="0" compatLnSpc="1">
              <a:prstTxWarp prst="textNoShape">
                <a:avLst/>
              </a:prstTxWarp>
            </a:bodyPr>
            <a:lstStyle/>
            <a:p>
              <a:pPr algn="ctr" defTabSz="2437973" fontAlgn="base">
                <a:spcBef>
                  <a:spcPct val="0"/>
                </a:spcBef>
                <a:spcAft>
                  <a:spcPct val="0"/>
                </a:spcAft>
              </a:pPr>
              <a:endParaRPr lang="en-US" sz="14900" dirty="0">
                <a:solidFill>
                  <a:srgbClr val="000000"/>
                </a:solidFill>
                <a:latin typeface="Raleway" pitchFamily="2" charset="0"/>
                <a:ea typeface="ヒラギノ角ゴ ProN W3" charset="0"/>
                <a:cs typeface="ヒラギノ角ゴ ProN W3" charset="0"/>
                <a:sym typeface="Gill Sans" charset="0"/>
              </a:endParaRPr>
            </a:p>
          </p:txBody>
        </p:sp>
        <p:cxnSp>
          <p:nvCxnSpPr>
            <p:cNvPr id="175" name="Elbow Connector 174"/>
            <p:cNvCxnSpPr>
              <a:stCxn id="174" idx="2"/>
            </p:cNvCxnSpPr>
            <p:nvPr/>
          </p:nvCxnSpPr>
          <p:spPr bwMode="auto">
            <a:xfrm flipH="1" flipV="1">
              <a:off x="6911112" y="8519024"/>
              <a:ext cx="3897258" cy="516459"/>
            </a:xfrm>
            <a:prstGeom prst="bentConnector3">
              <a:avLst>
                <a:gd name="adj1" fmla="val 87799"/>
              </a:avLst>
            </a:prstGeom>
            <a:blipFill dpi="0" rotWithShape="0">
              <a:blip r:embed="rId2"/>
              <a:srcRect/>
              <a:tile tx="0" ty="0" sx="100000" sy="100000" flip="none" algn="tl"/>
            </a:blip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6" name="Oval 175"/>
            <p:cNvSpPr/>
            <p:nvPr/>
          </p:nvSpPr>
          <p:spPr bwMode="auto">
            <a:xfrm>
              <a:off x="6832548" y="8466356"/>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437973" fontAlgn="base">
                <a:spcBef>
                  <a:spcPct val="0"/>
                </a:spcBef>
                <a:spcAft>
                  <a:spcPct val="0"/>
                </a:spcAft>
              </a:pPr>
              <a:endParaRPr lang="en-US" sz="14900" dirty="0">
                <a:solidFill>
                  <a:srgbClr val="000000"/>
                </a:solidFill>
                <a:latin typeface="Raleway" pitchFamily="2" charset="0"/>
                <a:ea typeface="ヒラギノ角ゴ ProN W3" charset="0"/>
                <a:cs typeface="ヒラギノ角ゴ ProN W3" charset="0"/>
                <a:sym typeface="Gill Sans" charset="0"/>
              </a:endParaRPr>
            </a:p>
          </p:txBody>
        </p:sp>
      </p:grpSp>
      <p:grpSp>
        <p:nvGrpSpPr>
          <p:cNvPr id="177" name="Group 176"/>
          <p:cNvGrpSpPr/>
          <p:nvPr/>
        </p:nvGrpSpPr>
        <p:grpSpPr>
          <a:xfrm flipH="1">
            <a:off x="12534636" y="9761803"/>
            <a:ext cx="4541410" cy="1020960"/>
            <a:chOff x="6938867" y="9494604"/>
            <a:chExt cx="4003577" cy="920250"/>
          </a:xfrm>
        </p:grpSpPr>
        <p:sp>
          <p:nvSpPr>
            <p:cNvPr id="178" name="Oval 177"/>
            <p:cNvSpPr/>
            <p:nvPr/>
          </p:nvSpPr>
          <p:spPr bwMode="auto">
            <a:xfrm>
              <a:off x="10808370" y="9494604"/>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243797" tIns="121899" rIns="243797" bIns="121899" numCol="1" rtlCol="0" anchor="t" anchorCtr="0" compatLnSpc="1">
              <a:prstTxWarp prst="textNoShape">
                <a:avLst/>
              </a:prstTxWarp>
            </a:bodyPr>
            <a:lstStyle/>
            <a:p>
              <a:pPr algn="ctr" defTabSz="2437973" fontAlgn="base">
                <a:spcBef>
                  <a:spcPct val="0"/>
                </a:spcBef>
                <a:spcAft>
                  <a:spcPct val="0"/>
                </a:spcAft>
              </a:pPr>
              <a:endParaRPr lang="en-US" sz="14900" dirty="0">
                <a:solidFill>
                  <a:srgbClr val="000000"/>
                </a:solidFill>
                <a:latin typeface="Raleway" pitchFamily="2" charset="0"/>
                <a:ea typeface="ヒラギノ角ゴ ProN W3" charset="0"/>
                <a:cs typeface="ヒラギノ角ゴ ProN W3" charset="0"/>
                <a:sym typeface="Gill Sans" charset="0"/>
              </a:endParaRPr>
            </a:p>
          </p:txBody>
        </p:sp>
        <p:cxnSp>
          <p:nvCxnSpPr>
            <p:cNvPr id="179" name="Elbow Connector 178"/>
            <p:cNvCxnSpPr>
              <a:stCxn id="178" idx="2"/>
            </p:cNvCxnSpPr>
            <p:nvPr/>
          </p:nvCxnSpPr>
          <p:spPr bwMode="auto">
            <a:xfrm flipH="1">
              <a:off x="7070582" y="9561658"/>
              <a:ext cx="3737788" cy="793494"/>
            </a:xfrm>
            <a:prstGeom prst="bentConnector3">
              <a:avLst>
                <a:gd name="adj1" fmla="val 50000"/>
              </a:avLst>
            </a:prstGeom>
            <a:blipFill dpi="0" rotWithShape="0">
              <a:blip r:embed="rId2"/>
              <a:srcRect/>
              <a:tile tx="0" ty="0" sx="100000" sy="100000" flip="none" algn="tl"/>
            </a:blipFill>
            <a:ln w="31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0" name="Oval 179"/>
            <p:cNvSpPr/>
            <p:nvPr/>
          </p:nvSpPr>
          <p:spPr bwMode="auto">
            <a:xfrm>
              <a:off x="6938867" y="10280745"/>
              <a:ext cx="134074" cy="134109"/>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437973" fontAlgn="base">
                <a:spcBef>
                  <a:spcPct val="0"/>
                </a:spcBef>
                <a:spcAft>
                  <a:spcPct val="0"/>
                </a:spcAft>
              </a:pPr>
              <a:endParaRPr lang="en-US" sz="14900" dirty="0">
                <a:solidFill>
                  <a:srgbClr val="000000"/>
                </a:solidFill>
                <a:latin typeface="Raleway" pitchFamily="2" charset="0"/>
                <a:ea typeface="ヒラギノ角ゴ ProN W3" charset="0"/>
                <a:cs typeface="ヒラギノ角ゴ ProN W3" charset="0"/>
                <a:sym typeface="Gill Sans" charset="0"/>
              </a:endParaRPr>
            </a:p>
          </p:txBody>
        </p:sp>
      </p:grpSp>
      <p:grpSp>
        <p:nvGrpSpPr>
          <p:cNvPr id="25" name="Group 24"/>
          <p:cNvGrpSpPr/>
          <p:nvPr/>
        </p:nvGrpSpPr>
        <p:grpSpPr>
          <a:xfrm>
            <a:off x="8293375" y="3482862"/>
            <a:ext cx="5669285" cy="6754627"/>
            <a:chOff x="8007625" y="3482862"/>
            <a:chExt cx="5669285" cy="6754627"/>
          </a:xfrm>
        </p:grpSpPr>
        <p:grpSp>
          <p:nvGrpSpPr>
            <p:cNvPr id="145" name="Group 144"/>
            <p:cNvGrpSpPr/>
            <p:nvPr/>
          </p:nvGrpSpPr>
          <p:grpSpPr>
            <a:xfrm flipH="1">
              <a:off x="10634966" y="4729606"/>
              <a:ext cx="3007033" cy="2941808"/>
              <a:chOff x="3551238" y="1816100"/>
              <a:chExt cx="1093787" cy="1093788"/>
            </a:xfrm>
            <a:solidFill>
              <a:schemeClr val="bg1">
                <a:lumMod val="85000"/>
              </a:schemeClr>
            </a:solidFill>
          </p:grpSpPr>
          <p:sp>
            <p:nvSpPr>
              <p:cNvPr id="146" name="Freeform 15"/>
              <p:cNvSpPr>
                <a:spLocks/>
              </p:cNvSpPr>
              <p:nvPr/>
            </p:nvSpPr>
            <p:spPr bwMode="auto">
              <a:xfrm>
                <a:off x="3551238" y="1816100"/>
                <a:ext cx="1093787" cy="876300"/>
              </a:xfrm>
              <a:custGeom>
                <a:avLst/>
                <a:gdLst>
                  <a:gd name="T0" fmla="*/ 213 w 427"/>
                  <a:gd name="T1" fmla="*/ 0 h 342"/>
                  <a:gd name="T2" fmla="*/ 59 w 427"/>
                  <a:gd name="T3" fmla="*/ 66 h 342"/>
                  <a:gd name="T4" fmla="*/ 59 w 427"/>
                  <a:gd name="T5" fmla="*/ 66 h 342"/>
                  <a:gd name="T6" fmla="*/ 59 w 427"/>
                  <a:gd name="T7" fmla="*/ 66 h 342"/>
                  <a:gd name="T8" fmla="*/ 0 w 427"/>
                  <a:gd name="T9" fmla="*/ 213 h 342"/>
                  <a:gd name="T10" fmla="*/ 0 w 427"/>
                  <a:gd name="T11" fmla="*/ 214 h 342"/>
                  <a:gd name="T12" fmla="*/ 106 w 427"/>
                  <a:gd name="T13" fmla="*/ 214 h 342"/>
                  <a:gd name="T14" fmla="*/ 106 w 427"/>
                  <a:gd name="T15" fmla="*/ 213 h 342"/>
                  <a:gd name="T16" fmla="*/ 213 w 427"/>
                  <a:gd name="T17" fmla="*/ 106 h 342"/>
                  <a:gd name="T18" fmla="*/ 321 w 427"/>
                  <a:gd name="T19" fmla="*/ 213 h 342"/>
                  <a:gd name="T20" fmla="*/ 298 w 427"/>
                  <a:gd name="T21" fmla="*/ 279 h 342"/>
                  <a:gd name="T22" fmla="*/ 383 w 427"/>
                  <a:gd name="T23" fmla="*/ 342 h 342"/>
                  <a:gd name="T24" fmla="*/ 427 w 427"/>
                  <a:gd name="T25" fmla="*/ 213 h 342"/>
                  <a:gd name="T26" fmla="*/ 213 w 427"/>
                  <a:gd name="T2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7" h="342">
                    <a:moveTo>
                      <a:pt x="213" y="0"/>
                    </a:moveTo>
                    <a:cubicBezTo>
                      <a:pt x="153" y="0"/>
                      <a:pt x="98" y="25"/>
                      <a:pt x="59" y="66"/>
                    </a:cubicBezTo>
                    <a:cubicBezTo>
                      <a:pt x="59" y="66"/>
                      <a:pt x="59" y="66"/>
                      <a:pt x="59" y="66"/>
                    </a:cubicBezTo>
                    <a:cubicBezTo>
                      <a:pt x="59" y="66"/>
                      <a:pt x="59" y="66"/>
                      <a:pt x="59" y="66"/>
                    </a:cubicBezTo>
                    <a:cubicBezTo>
                      <a:pt x="22" y="104"/>
                      <a:pt x="0" y="156"/>
                      <a:pt x="0" y="213"/>
                    </a:cubicBezTo>
                    <a:cubicBezTo>
                      <a:pt x="0" y="213"/>
                      <a:pt x="0" y="213"/>
                      <a:pt x="0" y="214"/>
                    </a:cubicBezTo>
                    <a:cubicBezTo>
                      <a:pt x="106" y="214"/>
                      <a:pt x="106" y="214"/>
                      <a:pt x="106" y="214"/>
                    </a:cubicBezTo>
                    <a:cubicBezTo>
                      <a:pt x="106" y="213"/>
                      <a:pt x="106" y="213"/>
                      <a:pt x="106" y="213"/>
                    </a:cubicBezTo>
                    <a:cubicBezTo>
                      <a:pt x="106" y="154"/>
                      <a:pt x="154" y="106"/>
                      <a:pt x="213" y="106"/>
                    </a:cubicBezTo>
                    <a:cubicBezTo>
                      <a:pt x="273" y="106"/>
                      <a:pt x="321" y="154"/>
                      <a:pt x="321" y="213"/>
                    </a:cubicBezTo>
                    <a:cubicBezTo>
                      <a:pt x="321" y="238"/>
                      <a:pt x="312" y="260"/>
                      <a:pt x="298" y="279"/>
                    </a:cubicBezTo>
                    <a:cubicBezTo>
                      <a:pt x="383" y="342"/>
                      <a:pt x="383" y="342"/>
                      <a:pt x="383" y="342"/>
                    </a:cubicBezTo>
                    <a:cubicBezTo>
                      <a:pt x="411" y="306"/>
                      <a:pt x="427" y="262"/>
                      <a:pt x="427" y="213"/>
                    </a:cubicBezTo>
                    <a:cubicBezTo>
                      <a:pt x="427" y="95"/>
                      <a:pt x="331" y="0"/>
                      <a:pt x="213"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3200" dirty="0">
                  <a:latin typeface="Raleway" pitchFamily="2" charset="0"/>
                </a:endParaRPr>
              </a:p>
            </p:txBody>
          </p:sp>
          <p:sp>
            <p:nvSpPr>
              <p:cNvPr id="147" name="Freeform 16"/>
              <p:cNvSpPr>
                <a:spLocks/>
              </p:cNvSpPr>
              <p:nvPr/>
            </p:nvSpPr>
            <p:spPr bwMode="auto">
              <a:xfrm>
                <a:off x="4097337" y="2530475"/>
                <a:ext cx="434975" cy="379413"/>
              </a:xfrm>
              <a:custGeom>
                <a:avLst/>
                <a:gdLst>
                  <a:gd name="T0" fmla="*/ 1 w 170"/>
                  <a:gd name="T1" fmla="*/ 41 h 148"/>
                  <a:gd name="T2" fmla="*/ 0 w 170"/>
                  <a:gd name="T3" fmla="*/ 148 h 148"/>
                  <a:gd name="T4" fmla="*/ 0 w 170"/>
                  <a:gd name="T5" fmla="*/ 148 h 148"/>
                  <a:gd name="T6" fmla="*/ 170 w 170"/>
                  <a:gd name="T7" fmla="*/ 63 h 148"/>
                  <a:gd name="T8" fmla="*/ 85 w 170"/>
                  <a:gd name="T9" fmla="*/ 0 h 148"/>
                  <a:gd name="T10" fmla="*/ 1 w 170"/>
                  <a:gd name="T11" fmla="*/ 41 h 148"/>
                </a:gdLst>
                <a:ahLst/>
                <a:cxnLst>
                  <a:cxn ang="0">
                    <a:pos x="T0" y="T1"/>
                  </a:cxn>
                  <a:cxn ang="0">
                    <a:pos x="T2" y="T3"/>
                  </a:cxn>
                  <a:cxn ang="0">
                    <a:pos x="T4" y="T5"/>
                  </a:cxn>
                  <a:cxn ang="0">
                    <a:pos x="T6" y="T7"/>
                  </a:cxn>
                  <a:cxn ang="0">
                    <a:pos x="T8" y="T9"/>
                  </a:cxn>
                  <a:cxn ang="0">
                    <a:pos x="T10" y="T11"/>
                  </a:cxn>
                </a:cxnLst>
                <a:rect l="0" t="0" r="r" b="b"/>
                <a:pathLst>
                  <a:path w="170" h="148">
                    <a:moveTo>
                      <a:pt x="1" y="41"/>
                    </a:moveTo>
                    <a:cubicBezTo>
                      <a:pt x="0" y="148"/>
                      <a:pt x="0" y="148"/>
                      <a:pt x="0" y="148"/>
                    </a:cubicBezTo>
                    <a:cubicBezTo>
                      <a:pt x="0" y="148"/>
                      <a:pt x="0" y="148"/>
                      <a:pt x="0" y="148"/>
                    </a:cubicBezTo>
                    <a:cubicBezTo>
                      <a:pt x="70" y="148"/>
                      <a:pt x="131" y="114"/>
                      <a:pt x="170" y="63"/>
                    </a:cubicBezTo>
                    <a:cubicBezTo>
                      <a:pt x="85" y="0"/>
                      <a:pt x="85" y="0"/>
                      <a:pt x="85" y="0"/>
                    </a:cubicBezTo>
                    <a:cubicBezTo>
                      <a:pt x="66" y="25"/>
                      <a:pt x="35" y="41"/>
                      <a:pt x="1" y="41"/>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sz="3200" dirty="0">
                  <a:latin typeface="Raleway" pitchFamily="2" charset="0"/>
                </a:endParaRPr>
              </a:p>
            </p:txBody>
          </p:sp>
        </p:grpSp>
        <p:grpSp>
          <p:nvGrpSpPr>
            <p:cNvPr id="148" name="Group 147"/>
            <p:cNvGrpSpPr/>
            <p:nvPr/>
          </p:nvGrpSpPr>
          <p:grpSpPr>
            <a:xfrm flipH="1">
              <a:off x="10002132" y="4106234"/>
              <a:ext cx="3674778" cy="4184281"/>
              <a:chOff x="3538538" y="1584325"/>
              <a:chExt cx="1336675" cy="1555750"/>
            </a:xfrm>
            <a:solidFill>
              <a:schemeClr val="bg1">
                <a:lumMod val="85000"/>
              </a:schemeClr>
            </a:solidFill>
          </p:grpSpPr>
          <p:sp>
            <p:nvSpPr>
              <p:cNvPr id="149" name="Freeform 10"/>
              <p:cNvSpPr>
                <a:spLocks/>
              </p:cNvSpPr>
              <p:nvPr/>
            </p:nvSpPr>
            <p:spPr bwMode="auto">
              <a:xfrm>
                <a:off x="4094163" y="2692400"/>
                <a:ext cx="625475" cy="447675"/>
              </a:xfrm>
              <a:custGeom>
                <a:avLst/>
                <a:gdLst>
                  <a:gd name="T0" fmla="*/ 244 w 244"/>
                  <a:gd name="T1" fmla="*/ 54 h 175"/>
                  <a:gd name="T2" fmla="*/ 171 w 244"/>
                  <a:gd name="T3" fmla="*/ 0 h 175"/>
                  <a:gd name="T4" fmla="*/ 1 w 244"/>
                  <a:gd name="T5" fmla="*/ 85 h 175"/>
                  <a:gd name="T6" fmla="*/ 1 w 244"/>
                  <a:gd name="T7" fmla="*/ 85 h 175"/>
                  <a:gd name="T8" fmla="*/ 0 w 244"/>
                  <a:gd name="T9" fmla="*/ 175 h 175"/>
                  <a:gd name="T10" fmla="*/ 1 w 244"/>
                  <a:gd name="T11" fmla="*/ 175 h 175"/>
                  <a:gd name="T12" fmla="*/ 244 w 244"/>
                  <a:gd name="T13" fmla="*/ 54 h 175"/>
                </a:gdLst>
                <a:ahLst/>
                <a:cxnLst>
                  <a:cxn ang="0">
                    <a:pos x="T0" y="T1"/>
                  </a:cxn>
                  <a:cxn ang="0">
                    <a:pos x="T2" y="T3"/>
                  </a:cxn>
                  <a:cxn ang="0">
                    <a:pos x="T4" y="T5"/>
                  </a:cxn>
                  <a:cxn ang="0">
                    <a:pos x="T6" y="T7"/>
                  </a:cxn>
                  <a:cxn ang="0">
                    <a:pos x="T8" y="T9"/>
                  </a:cxn>
                  <a:cxn ang="0">
                    <a:pos x="T10" y="T11"/>
                  </a:cxn>
                  <a:cxn ang="0">
                    <a:pos x="T12" y="T13"/>
                  </a:cxn>
                </a:cxnLst>
                <a:rect l="0" t="0" r="r" b="b"/>
                <a:pathLst>
                  <a:path w="244" h="175">
                    <a:moveTo>
                      <a:pt x="244" y="54"/>
                    </a:moveTo>
                    <a:cubicBezTo>
                      <a:pt x="171" y="0"/>
                      <a:pt x="171" y="0"/>
                      <a:pt x="171" y="0"/>
                    </a:cubicBezTo>
                    <a:cubicBezTo>
                      <a:pt x="132" y="51"/>
                      <a:pt x="71" y="85"/>
                      <a:pt x="1" y="85"/>
                    </a:cubicBezTo>
                    <a:cubicBezTo>
                      <a:pt x="1" y="85"/>
                      <a:pt x="1" y="85"/>
                      <a:pt x="1" y="85"/>
                    </a:cubicBezTo>
                    <a:cubicBezTo>
                      <a:pt x="0" y="175"/>
                      <a:pt x="0" y="175"/>
                      <a:pt x="0" y="175"/>
                    </a:cubicBezTo>
                    <a:cubicBezTo>
                      <a:pt x="0" y="175"/>
                      <a:pt x="1" y="175"/>
                      <a:pt x="1" y="175"/>
                    </a:cubicBezTo>
                    <a:cubicBezTo>
                      <a:pt x="101" y="175"/>
                      <a:pt x="189" y="128"/>
                      <a:pt x="244" y="54"/>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3200" dirty="0">
                  <a:latin typeface="Raleway" pitchFamily="2" charset="0"/>
                </a:endParaRPr>
              </a:p>
            </p:txBody>
          </p:sp>
          <p:sp>
            <p:nvSpPr>
              <p:cNvPr id="150" name="Freeform 14"/>
              <p:cNvSpPr>
                <a:spLocks/>
              </p:cNvSpPr>
              <p:nvPr/>
            </p:nvSpPr>
            <p:spPr bwMode="auto">
              <a:xfrm>
                <a:off x="3538538" y="1584325"/>
                <a:ext cx="1336675" cy="1246188"/>
              </a:xfrm>
              <a:custGeom>
                <a:avLst/>
                <a:gdLst>
                  <a:gd name="T0" fmla="*/ 218 w 522"/>
                  <a:gd name="T1" fmla="*/ 0 h 487"/>
                  <a:gd name="T2" fmla="*/ 212 w 522"/>
                  <a:gd name="T3" fmla="*/ 0 h 487"/>
                  <a:gd name="T4" fmla="*/ 212 w 522"/>
                  <a:gd name="T5" fmla="*/ 0 h 487"/>
                  <a:gd name="T6" fmla="*/ 212 w 522"/>
                  <a:gd name="T7" fmla="*/ 0 h 487"/>
                  <a:gd name="T8" fmla="*/ 0 w 522"/>
                  <a:gd name="T9" fmla="*/ 93 h 487"/>
                  <a:gd name="T10" fmla="*/ 64 w 522"/>
                  <a:gd name="T11" fmla="*/ 157 h 487"/>
                  <a:gd name="T12" fmla="*/ 218 w 522"/>
                  <a:gd name="T13" fmla="*/ 91 h 487"/>
                  <a:gd name="T14" fmla="*/ 432 w 522"/>
                  <a:gd name="T15" fmla="*/ 304 h 487"/>
                  <a:gd name="T16" fmla="*/ 388 w 522"/>
                  <a:gd name="T17" fmla="*/ 433 h 487"/>
                  <a:gd name="T18" fmla="*/ 461 w 522"/>
                  <a:gd name="T19" fmla="*/ 487 h 487"/>
                  <a:gd name="T20" fmla="*/ 522 w 522"/>
                  <a:gd name="T21" fmla="*/ 304 h 487"/>
                  <a:gd name="T22" fmla="*/ 218 w 522"/>
                  <a:gd name="T23"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218" y="0"/>
                    </a:moveTo>
                    <a:cubicBezTo>
                      <a:pt x="216" y="0"/>
                      <a:pt x="214" y="0"/>
                      <a:pt x="212" y="0"/>
                    </a:cubicBezTo>
                    <a:cubicBezTo>
                      <a:pt x="212" y="0"/>
                      <a:pt x="212" y="0"/>
                      <a:pt x="212" y="0"/>
                    </a:cubicBezTo>
                    <a:cubicBezTo>
                      <a:pt x="212" y="0"/>
                      <a:pt x="212" y="0"/>
                      <a:pt x="212" y="0"/>
                    </a:cubicBezTo>
                    <a:cubicBezTo>
                      <a:pt x="129" y="2"/>
                      <a:pt x="54" y="37"/>
                      <a:pt x="0" y="93"/>
                    </a:cubicBezTo>
                    <a:cubicBezTo>
                      <a:pt x="64" y="157"/>
                      <a:pt x="64" y="157"/>
                      <a:pt x="64" y="157"/>
                    </a:cubicBezTo>
                    <a:cubicBezTo>
                      <a:pt x="103" y="116"/>
                      <a:pt x="158" y="91"/>
                      <a:pt x="218" y="91"/>
                    </a:cubicBezTo>
                    <a:cubicBezTo>
                      <a:pt x="336" y="91"/>
                      <a:pt x="432" y="186"/>
                      <a:pt x="432" y="304"/>
                    </a:cubicBezTo>
                    <a:cubicBezTo>
                      <a:pt x="432" y="353"/>
                      <a:pt x="416" y="397"/>
                      <a:pt x="388" y="433"/>
                    </a:cubicBezTo>
                    <a:cubicBezTo>
                      <a:pt x="461" y="487"/>
                      <a:pt x="461" y="487"/>
                      <a:pt x="461" y="487"/>
                    </a:cubicBezTo>
                    <a:cubicBezTo>
                      <a:pt x="499" y="436"/>
                      <a:pt x="522" y="373"/>
                      <a:pt x="522" y="304"/>
                    </a:cubicBezTo>
                    <a:cubicBezTo>
                      <a:pt x="522" y="136"/>
                      <a:pt x="386" y="0"/>
                      <a:pt x="218"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3200" dirty="0">
                  <a:latin typeface="Raleway" pitchFamily="2" charset="0"/>
                </a:endParaRPr>
              </a:p>
            </p:txBody>
          </p:sp>
        </p:grpSp>
        <p:grpSp>
          <p:nvGrpSpPr>
            <p:cNvPr id="151" name="Group 150"/>
            <p:cNvGrpSpPr/>
            <p:nvPr/>
          </p:nvGrpSpPr>
          <p:grpSpPr>
            <a:xfrm flipH="1">
              <a:off x="9360574" y="3482862"/>
              <a:ext cx="2823730" cy="5426759"/>
              <a:chOff x="4081464" y="1352550"/>
              <a:chExt cx="1027112" cy="2017713"/>
            </a:xfrm>
            <a:solidFill>
              <a:schemeClr val="bg1">
                <a:lumMod val="85000"/>
              </a:schemeClr>
            </a:solidFill>
          </p:grpSpPr>
          <p:sp>
            <p:nvSpPr>
              <p:cNvPr id="152" name="Freeform 9"/>
              <p:cNvSpPr>
                <a:spLocks/>
              </p:cNvSpPr>
              <p:nvPr/>
            </p:nvSpPr>
            <p:spPr bwMode="auto">
              <a:xfrm>
                <a:off x="4092575" y="2830513"/>
                <a:ext cx="814387" cy="539750"/>
              </a:xfrm>
              <a:custGeom>
                <a:avLst/>
                <a:gdLst>
                  <a:gd name="T0" fmla="*/ 2 w 318"/>
                  <a:gd name="T1" fmla="*/ 121 h 211"/>
                  <a:gd name="T2" fmla="*/ 1 w 318"/>
                  <a:gd name="T3" fmla="*/ 121 h 211"/>
                  <a:gd name="T4" fmla="*/ 0 w 318"/>
                  <a:gd name="T5" fmla="*/ 211 h 211"/>
                  <a:gd name="T6" fmla="*/ 2 w 318"/>
                  <a:gd name="T7" fmla="*/ 211 h 211"/>
                  <a:gd name="T8" fmla="*/ 318 w 318"/>
                  <a:gd name="T9" fmla="*/ 54 h 211"/>
                  <a:gd name="T10" fmla="*/ 245 w 318"/>
                  <a:gd name="T11" fmla="*/ 0 h 211"/>
                  <a:gd name="T12" fmla="*/ 2 w 318"/>
                  <a:gd name="T13" fmla="*/ 121 h 211"/>
                </a:gdLst>
                <a:ahLst/>
                <a:cxnLst>
                  <a:cxn ang="0">
                    <a:pos x="T0" y="T1"/>
                  </a:cxn>
                  <a:cxn ang="0">
                    <a:pos x="T2" y="T3"/>
                  </a:cxn>
                  <a:cxn ang="0">
                    <a:pos x="T4" y="T5"/>
                  </a:cxn>
                  <a:cxn ang="0">
                    <a:pos x="T6" y="T7"/>
                  </a:cxn>
                  <a:cxn ang="0">
                    <a:pos x="T8" y="T9"/>
                  </a:cxn>
                  <a:cxn ang="0">
                    <a:pos x="T10" y="T11"/>
                  </a:cxn>
                  <a:cxn ang="0">
                    <a:pos x="T12" y="T13"/>
                  </a:cxn>
                </a:cxnLst>
                <a:rect l="0" t="0" r="r" b="b"/>
                <a:pathLst>
                  <a:path w="318" h="211">
                    <a:moveTo>
                      <a:pt x="2" y="121"/>
                    </a:moveTo>
                    <a:cubicBezTo>
                      <a:pt x="2" y="121"/>
                      <a:pt x="1" y="121"/>
                      <a:pt x="1" y="121"/>
                    </a:cubicBezTo>
                    <a:cubicBezTo>
                      <a:pt x="0" y="211"/>
                      <a:pt x="0" y="211"/>
                      <a:pt x="0" y="211"/>
                    </a:cubicBezTo>
                    <a:cubicBezTo>
                      <a:pt x="1" y="211"/>
                      <a:pt x="2" y="211"/>
                      <a:pt x="2" y="211"/>
                    </a:cubicBezTo>
                    <a:cubicBezTo>
                      <a:pt x="131" y="211"/>
                      <a:pt x="246" y="150"/>
                      <a:pt x="318" y="54"/>
                    </a:cubicBezTo>
                    <a:cubicBezTo>
                      <a:pt x="245" y="0"/>
                      <a:pt x="245" y="0"/>
                      <a:pt x="245" y="0"/>
                    </a:cubicBezTo>
                    <a:cubicBezTo>
                      <a:pt x="190" y="74"/>
                      <a:pt x="102" y="121"/>
                      <a:pt x="2" y="121"/>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sz="3200" dirty="0">
                  <a:latin typeface="Raleway" pitchFamily="2" charset="0"/>
                </a:endParaRPr>
              </a:p>
            </p:txBody>
          </p:sp>
          <p:sp>
            <p:nvSpPr>
              <p:cNvPr id="153" name="Freeform 13"/>
              <p:cNvSpPr>
                <a:spLocks/>
              </p:cNvSpPr>
              <p:nvPr/>
            </p:nvSpPr>
            <p:spPr bwMode="auto">
              <a:xfrm>
                <a:off x="4081464" y="1352550"/>
                <a:ext cx="1027112" cy="1616074"/>
              </a:xfrm>
              <a:custGeom>
                <a:avLst/>
                <a:gdLst>
                  <a:gd name="T0" fmla="*/ 282 w 401"/>
                  <a:gd name="T1" fmla="*/ 112 h 631"/>
                  <a:gd name="T2" fmla="*/ 281 w 401"/>
                  <a:gd name="T3" fmla="*/ 111 h 631"/>
                  <a:gd name="T4" fmla="*/ 282 w 401"/>
                  <a:gd name="T5" fmla="*/ 112 h 631"/>
                  <a:gd name="T6" fmla="*/ 6 w 401"/>
                  <a:gd name="T7" fmla="*/ 0 h 631"/>
                  <a:gd name="T8" fmla="*/ 0 w 401"/>
                  <a:gd name="T9" fmla="*/ 0 h 631"/>
                  <a:gd name="T10" fmla="*/ 0 w 401"/>
                  <a:gd name="T11" fmla="*/ 90 h 631"/>
                  <a:gd name="T12" fmla="*/ 6 w 401"/>
                  <a:gd name="T13" fmla="*/ 90 h 631"/>
                  <a:gd name="T14" fmla="*/ 310 w 401"/>
                  <a:gd name="T15" fmla="*/ 394 h 631"/>
                  <a:gd name="T16" fmla="*/ 249 w 401"/>
                  <a:gd name="T17" fmla="*/ 577 h 631"/>
                  <a:gd name="T18" fmla="*/ 322 w 401"/>
                  <a:gd name="T19" fmla="*/ 631 h 631"/>
                  <a:gd name="T20" fmla="*/ 401 w 401"/>
                  <a:gd name="T21" fmla="*/ 394 h 631"/>
                  <a:gd name="T22" fmla="*/ 282 w 401"/>
                  <a:gd name="T23" fmla="*/ 11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1" h="631">
                    <a:moveTo>
                      <a:pt x="282" y="112"/>
                    </a:moveTo>
                    <a:cubicBezTo>
                      <a:pt x="281" y="111"/>
                      <a:pt x="281" y="111"/>
                      <a:pt x="281" y="111"/>
                    </a:cubicBezTo>
                    <a:cubicBezTo>
                      <a:pt x="282" y="112"/>
                      <a:pt x="282" y="112"/>
                      <a:pt x="282" y="112"/>
                    </a:cubicBezTo>
                    <a:cubicBezTo>
                      <a:pt x="211" y="42"/>
                      <a:pt x="113" y="0"/>
                      <a:pt x="6" y="0"/>
                    </a:cubicBezTo>
                    <a:cubicBezTo>
                      <a:pt x="4" y="0"/>
                      <a:pt x="2" y="0"/>
                      <a:pt x="0" y="0"/>
                    </a:cubicBezTo>
                    <a:cubicBezTo>
                      <a:pt x="0" y="90"/>
                      <a:pt x="0" y="90"/>
                      <a:pt x="0" y="90"/>
                    </a:cubicBezTo>
                    <a:cubicBezTo>
                      <a:pt x="2" y="90"/>
                      <a:pt x="4" y="90"/>
                      <a:pt x="6" y="90"/>
                    </a:cubicBezTo>
                    <a:cubicBezTo>
                      <a:pt x="174" y="90"/>
                      <a:pt x="310" y="226"/>
                      <a:pt x="310" y="394"/>
                    </a:cubicBezTo>
                    <a:cubicBezTo>
                      <a:pt x="310" y="463"/>
                      <a:pt x="287" y="526"/>
                      <a:pt x="249" y="577"/>
                    </a:cubicBezTo>
                    <a:cubicBezTo>
                      <a:pt x="322" y="631"/>
                      <a:pt x="322" y="631"/>
                      <a:pt x="322" y="631"/>
                    </a:cubicBezTo>
                    <a:cubicBezTo>
                      <a:pt x="371" y="565"/>
                      <a:pt x="401" y="483"/>
                      <a:pt x="401" y="394"/>
                    </a:cubicBezTo>
                    <a:cubicBezTo>
                      <a:pt x="401" y="283"/>
                      <a:pt x="355" y="183"/>
                      <a:pt x="282" y="1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3200" dirty="0">
                  <a:latin typeface="Raleway" pitchFamily="2" charset="0"/>
                </a:endParaRPr>
              </a:p>
            </p:txBody>
          </p:sp>
        </p:grpSp>
        <p:grpSp>
          <p:nvGrpSpPr>
            <p:cNvPr id="154" name="Group 153"/>
            <p:cNvGrpSpPr/>
            <p:nvPr/>
          </p:nvGrpSpPr>
          <p:grpSpPr>
            <a:xfrm flipH="1">
              <a:off x="8767022" y="3858592"/>
              <a:ext cx="3395462" cy="5635970"/>
              <a:chOff x="4089400" y="1492250"/>
              <a:chExt cx="1235075" cy="2095500"/>
            </a:xfrm>
          </p:grpSpPr>
          <p:sp>
            <p:nvSpPr>
              <p:cNvPr id="155" name="Freeform 8"/>
              <p:cNvSpPr>
                <a:spLocks/>
              </p:cNvSpPr>
              <p:nvPr/>
            </p:nvSpPr>
            <p:spPr bwMode="auto">
              <a:xfrm>
                <a:off x="4089400" y="2968625"/>
                <a:ext cx="989012" cy="619125"/>
              </a:xfrm>
              <a:custGeom>
                <a:avLst/>
                <a:gdLst>
                  <a:gd name="T0" fmla="*/ 386 w 386"/>
                  <a:gd name="T1" fmla="*/ 51 h 242"/>
                  <a:gd name="T2" fmla="*/ 319 w 386"/>
                  <a:gd name="T3" fmla="*/ 0 h 242"/>
                  <a:gd name="T4" fmla="*/ 3 w 386"/>
                  <a:gd name="T5" fmla="*/ 157 h 242"/>
                  <a:gd name="T6" fmla="*/ 1 w 386"/>
                  <a:gd name="T7" fmla="*/ 157 h 242"/>
                  <a:gd name="T8" fmla="*/ 0 w 386"/>
                  <a:gd name="T9" fmla="*/ 242 h 242"/>
                  <a:gd name="T10" fmla="*/ 3 w 386"/>
                  <a:gd name="T11" fmla="*/ 242 h 242"/>
                  <a:gd name="T12" fmla="*/ 386 w 386"/>
                  <a:gd name="T13" fmla="*/ 51 h 242"/>
                </a:gdLst>
                <a:ahLst/>
                <a:cxnLst>
                  <a:cxn ang="0">
                    <a:pos x="T0" y="T1"/>
                  </a:cxn>
                  <a:cxn ang="0">
                    <a:pos x="T2" y="T3"/>
                  </a:cxn>
                  <a:cxn ang="0">
                    <a:pos x="T4" y="T5"/>
                  </a:cxn>
                  <a:cxn ang="0">
                    <a:pos x="T6" y="T7"/>
                  </a:cxn>
                  <a:cxn ang="0">
                    <a:pos x="T8" y="T9"/>
                  </a:cxn>
                  <a:cxn ang="0">
                    <a:pos x="T10" y="T11"/>
                  </a:cxn>
                  <a:cxn ang="0">
                    <a:pos x="T12" y="T13"/>
                  </a:cxn>
                </a:cxnLst>
                <a:rect l="0" t="0" r="r" b="b"/>
                <a:pathLst>
                  <a:path w="386" h="242">
                    <a:moveTo>
                      <a:pt x="386" y="51"/>
                    </a:moveTo>
                    <a:cubicBezTo>
                      <a:pt x="319" y="0"/>
                      <a:pt x="319" y="0"/>
                      <a:pt x="319" y="0"/>
                    </a:cubicBezTo>
                    <a:cubicBezTo>
                      <a:pt x="247" y="96"/>
                      <a:pt x="132" y="157"/>
                      <a:pt x="3" y="157"/>
                    </a:cubicBezTo>
                    <a:cubicBezTo>
                      <a:pt x="3" y="157"/>
                      <a:pt x="2" y="157"/>
                      <a:pt x="1" y="157"/>
                    </a:cubicBezTo>
                    <a:cubicBezTo>
                      <a:pt x="0" y="242"/>
                      <a:pt x="0" y="242"/>
                      <a:pt x="0" y="242"/>
                    </a:cubicBezTo>
                    <a:cubicBezTo>
                      <a:pt x="1" y="242"/>
                      <a:pt x="2" y="242"/>
                      <a:pt x="3" y="242"/>
                    </a:cubicBezTo>
                    <a:cubicBezTo>
                      <a:pt x="160" y="242"/>
                      <a:pt x="299" y="167"/>
                      <a:pt x="386" y="51"/>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3200" dirty="0">
                  <a:latin typeface="Raleway" pitchFamily="2" charset="0"/>
                </a:endParaRPr>
              </a:p>
            </p:txBody>
          </p:sp>
          <p:sp>
            <p:nvSpPr>
              <p:cNvPr id="156" name="Freeform 12"/>
              <p:cNvSpPr>
                <a:spLocks/>
              </p:cNvSpPr>
              <p:nvPr/>
            </p:nvSpPr>
            <p:spPr bwMode="auto">
              <a:xfrm>
                <a:off x="4803775" y="1492250"/>
                <a:ext cx="520700" cy="1606550"/>
              </a:xfrm>
              <a:custGeom>
                <a:avLst/>
                <a:gdLst>
                  <a:gd name="T0" fmla="*/ 203 w 203"/>
                  <a:gd name="T1" fmla="*/ 341 h 628"/>
                  <a:gd name="T2" fmla="*/ 203 w 203"/>
                  <a:gd name="T3" fmla="*/ 341 h 628"/>
                  <a:gd name="T4" fmla="*/ 203 w 203"/>
                  <a:gd name="T5" fmla="*/ 340 h 628"/>
                  <a:gd name="T6" fmla="*/ 62 w 203"/>
                  <a:gd name="T7" fmla="*/ 0 h 628"/>
                  <a:gd name="T8" fmla="*/ 0 w 203"/>
                  <a:gd name="T9" fmla="*/ 58 h 628"/>
                  <a:gd name="T10" fmla="*/ 119 w 203"/>
                  <a:gd name="T11" fmla="*/ 340 h 628"/>
                  <a:gd name="T12" fmla="*/ 40 w 203"/>
                  <a:gd name="T13" fmla="*/ 577 h 628"/>
                  <a:gd name="T14" fmla="*/ 107 w 203"/>
                  <a:gd name="T15" fmla="*/ 628 h 628"/>
                  <a:gd name="T16" fmla="*/ 203 w 203"/>
                  <a:gd name="T17" fmla="*/ 341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28">
                    <a:moveTo>
                      <a:pt x="203" y="341"/>
                    </a:moveTo>
                    <a:cubicBezTo>
                      <a:pt x="203" y="341"/>
                      <a:pt x="203" y="341"/>
                      <a:pt x="203" y="341"/>
                    </a:cubicBezTo>
                    <a:cubicBezTo>
                      <a:pt x="203" y="340"/>
                      <a:pt x="203" y="340"/>
                      <a:pt x="203" y="340"/>
                    </a:cubicBezTo>
                    <a:cubicBezTo>
                      <a:pt x="203" y="207"/>
                      <a:pt x="149" y="87"/>
                      <a:pt x="62" y="0"/>
                    </a:cubicBezTo>
                    <a:cubicBezTo>
                      <a:pt x="0" y="58"/>
                      <a:pt x="0" y="58"/>
                      <a:pt x="0" y="58"/>
                    </a:cubicBezTo>
                    <a:cubicBezTo>
                      <a:pt x="73" y="129"/>
                      <a:pt x="119" y="229"/>
                      <a:pt x="119" y="340"/>
                    </a:cubicBezTo>
                    <a:cubicBezTo>
                      <a:pt x="119" y="429"/>
                      <a:pt x="89" y="511"/>
                      <a:pt x="40" y="577"/>
                    </a:cubicBezTo>
                    <a:cubicBezTo>
                      <a:pt x="107" y="628"/>
                      <a:pt x="107" y="628"/>
                      <a:pt x="107" y="628"/>
                    </a:cubicBezTo>
                    <a:cubicBezTo>
                      <a:pt x="168" y="548"/>
                      <a:pt x="203" y="448"/>
                      <a:pt x="203" y="341"/>
                    </a:cubicBezTo>
                    <a:close/>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3200" dirty="0">
                  <a:latin typeface="Raleway" pitchFamily="2" charset="0"/>
                </a:endParaRPr>
              </a:p>
            </p:txBody>
          </p:sp>
        </p:grpSp>
        <p:grpSp>
          <p:nvGrpSpPr>
            <p:cNvPr id="157" name="Group 156"/>
            <p:cNvGrpSpPr/>
            <p:nvPr/>
          </p:nvGrpSpPr>
          <p:grpSpPr>
            <a:xfrm flipH="1">
              <a:off x="8007625" y="6202644"/>
              <a:ext cx="4154865" cy="4034845"/>
              <a:chOff x="4089397" y="2363788"/>
              <a:chExt cx="1511303" cy="1500188"/>
            </a:xfrm>
          </p:grpSpPr>
          <p:sp>
            <p:nvSpPr>
              <p:cNvPr id="158" name="Freeform 7"/>
              <p:cNvSpPr>
                <a:spLocks/>
              </p:cNvSpPr>
              <p:nvPr/>
            </p:nvSpPr>
            <p:spPr bwMode="auto">
              <a:xfrm>
                <a:off x="4089397" y="3098801"/>
                <a:ext cx="1211260" cy="765175"/>
              </a:xfrm>
              <a:custGeom>
                <a:avLst/>
                <a:gdLst>
                  <a:gd name="T0" fmla="*/ 3 w 473"/>
                  <a:gd name="T1" fmla="*/ 191 h 299"/>
                  <a:gd name="T2" fmla="*/ 0 w 473"/>
                  <a:gd name="T3" fmla="*/ 191 h 299"/>
                  <a:gd name="T4" fmla="*/ 0 w 473"/>
                  <a:gd name="T5" fmla="*/ 299 h 299"/>
                  <a:gd name="T6" fmla="*/ 3 w 473"/>
                  <a:gd name="T7" fmla="*/ 299 h 299"/>
                  <a:gd name="T8" fmla="*/ 473 w 473"/>
                  <a:gd name="T9" fmla="*/ 64 h 299"/>
                  <a:gd name="T10" fmla="*/ 386 w 473"/>
                  <a:gd name="T11" fmla="*/ 0 h 299"/>
                  <a:gd name="T12" fmla="*/ 3 w 473"/>
                  <a:gd name="T13" fmla="*/ 191 h 299"/>
                </a:gdLst>
                <a:ahLst/>
                <a:cxnLst>
                  <a:cxn ang="0">
                    <a:pos x="T0" y="T1"/>
                  </a:cxn>
                  <a:cxn ang="0">
                    <a:pos x="T2" y="T3"/>
                  </a:cxn>
                  <a:cxn ang="0">
                    <a:pos x="T4" y="T5"/>
                  </a:cxn>
                  <a:cxn ang="0">
                    <a:pos x="T6" y="T7"/>
                  </a:cxn>
                  <a:cxn ang="0">
                    <a:pos x="T8" y="T9"/>
                  </a:cxn>
                  <a:cxn ang="0">
                    <a:pos x="T10" y="T11"/>
                  </a:cxn>
                  <a:cxn ang="0">
                    <a:pos x="T12" y="T13"/>
                  </a:cxn>
                </a:cxnLst>
                <a:rect l="0" t="0" r="r" b="b"/>
                <a:pathLst>
                  <a:path w="473" h="299">
                    <a:moveTo>
                      <a:pt x="3" y="191"/>
                    </a:moveTo>
                    <a:cubicBezTo>
                      <a:pt x="2" y="191"/>
                      <a:pt x="1" y="191"/>
                      <a:pt x="0" y="191"/>
                    </a:cubicBezTo>
                    <a:cubicBezTo>
                      <a:pt x="0" y="299"/>
                      <a:pt x="0" y="299"/>
                      <a:pt x="0" y="299"/>
                    </a:cubicBezTo>
                    <a:cubicBezTo>
                      <a:pt x="1" y="299"/>
                      <a:pt x="2" y="299"/>
                      <a:pt x="3" y="299"/>
                    </a:cubicBezTo>
                    <a:cubicBezTo>
                      <a:pt x="195" y="299"/>
                      <a:pt x="366" y="207"/>
                      <a:pt x="473" y="64"/>
                    </a:cubicBezTo>
                    <a:cubicBezTo>
                      <a:pt x="386" y="0"/>
                      <a:pt x="386" y="0"/>
                      <a:pt x="386" y="0"/>
                    </a:cubicBezTo>
                    <a:cubicBezTo>
                      <a:pt x="299" y="116"/>
                      <a:pt x="160" y="191"/>
                      <a:pt x="3" y="191"/>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3200" dirty="0">
                  <a:latin typeface="Raleway" pitchFamily="2" charset="0"/>
                </a:endParaRPr>
              </a:p>
            </p:txBody>
          </p:sp>
          <p:sp>
            <p:nvSpPr>
              <p:cNvPr id="159" name="Freeform 11"/>
              <p:cNvSpPr>
                <a:spLocks/>
              </p:cNvSpPr>
              <p:nvPr/>
            </p:nvSpPr>
            <p:spPr bwMode="auto">
              <a:xfrm>
                <a:off x="5078413" y="2363788"/>
                <a:ext cx="522287" cy="898525"/>
              </a:xfrm>
              <a:custGeom>
                <a:avLst/>
                <a:gdLst>
                  <a:gd name="T0" fmla="*/ 96 w 204"/>
                  <a:gd name="T1" fmla="*/ 0 h 351"/>
                  <a:gd name="T2" fmla="*/ 0 w 204"/>
                  <a:gd name="T3" fmla="*/ 287 h 351"/>
                  <a:gd name="T4" fmla="*/ 87 w 204"/>
                  <a:gd name="T5" fmla="*/ 351 h 351"/>
                  <a:gd name="T6" fmla="*/ 204 w 204"/>
                  <a:gd name="T7" fmla="*/ 0 h 351"/>
                  <a:gd name="T8" fmla="*/ 96 w 204"/>
                  <a:gd name="T9" fmla="*/ 0 h 351"/>
                </a:gdLst>
                <a:ahLst/>
                <a:cxnLst>
                  <a:cxn ang="0">
                    <a:pos x="T0" y="T1"/>
                  </a:cxn>
                  <a:cxn ang="0">
                    <a:pos x="T2" y="T3"/>
                  </a:cxn>
                  <a:cxn ang="0">
                    <a:pos x="T4" y="T5"/>
                  </a:cxn>
                  <a:cxn ang="0">
                    <a:pos x="T6" y="T7"/>
                  </a:cxn>
                  <a:cxn ang="0">
                    <a:pos x="T8" y="T9"/>
                  </a:cxn>
                </a:cxnLst>
                <a:rect l="0" t="0" r="r" b="b"/>
                <a:pathLst>
                  <a:path w="204" h="351">
                    <a:moveTo>
                      <a:pt x="96" y="0"/>
                    </a:moveTo>
                    <a:cubicBezTo>
                      <a:pt x="96" y="107"/>
                      <a:pt x="61" y="207"/>
                      <a:pt x="0" y="287"/>
                    </a:cubicBezTo>
                    <a:cubicBezTo>
                      <a:pt x="87" y="351"/>
                      <a:pt x="87" y="351"/>
                      <a:pt x="87" y="351"/>
                    </a:cubicBezTo>
                    <a:cubicBezTo>
                      <a:pt x="161" y="253"/>
                      <a:pt x="204" y="131"/>
                      <a:pt x="204" y="0"/>
                    </a:cubicBezTo>
                    <a:lnTo>
                      <a:pt x="96" y="0"/>
                    </a:lnTo>
                    <a:close/>
                  </a:path>
                </a:pathLst>
              </a:custGeom>
              <a:solidFill>
                <a:schemeClr val="bg1">
                  <a:lumMod val="8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3200" dirty="0">
                  <a:latin typeface="Raleway" pitchFamily="2" charset="0"/>
                </a:endParaRPr>
              </a:p>
            </p:txBody>
          </p:sp>
        </p:grpSp>
        <p:sp>
          <p:nvSpPr>
            <p:cNvPr id="185" name="Content Placeholder 2"/>
            <p:cNvSpPr txBox="1">
              <a:spLocks/>
            </p:cNvSpPr>
            <p:nvPr/>
          </p:nvSpPr>
          <p:spPr bwMode="auto">
            <a:xfrm flipH="1">
              <a:off x="11170893" y="6784475"/>
              <a:ext cx="1207796" cy="734514"/>
            </a:xfrm>
            <a:prstGeom prst="rect">
              <a:avLst/>
            </a:prstGeom>
            <a:noFill/>
            <a:ln>
              <a:noFill/>
            </a:ln>
          </p:spPr>
          <p:txBody>
            <a:bodyPr lIns="243785" tIns="121892" rIns="243785" bIns="121892">
              <a:normAutofit fontScale="92500"/>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a:solidFill>
                    <a:schemeClr val="bg1"/>
                  </a:solidFill>
                  <a:latin typeface="Raleway" pitchFamily="2" charset="0"/>
                  <a:cs typeface="Raleway"/>
                </a:rPr>
                <a:t>20%</a:t>
              </a:r>
            </a:p>
          </p:txBody>
        </p:sp>
        <p:sp>
          <p:nvSpPr>
            <p:cNvPr id="186" name="Content Placeholder 2"/>
            <p:cNvSpPr txBox="1">
              <a:spLocks/>
            </p:cNvSpPr>
            <p:nvPr/>
          </p:nvSpPr>
          <p:spPr bwMode="auto">
            <a:xfrm flipH="1">
              <a:off x="11162228" y="7577842"/>
              <a:ext cx="1207796" cy="734514"/>
            </a:xfrm>
            <a:prstGeom prst="rect">
              <a:avLst/>
            </a:prstGeom>
            <a:noFill/>
            <a:ln>
              <a:noFill/>
            </a:ln>
          </p:spPr>
          <p:txBody>
            <a:bodyPr lIns="243785" tIns="121892" rIns="243785" bIns="121892">
              <a:normAutofit fontScale="92500"/>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a:solidFill>
                    <a:schemeClr val="bg1"/>
                  </a:solidFill>
                  <a:latin typeface="Raleway" pitchFamily="2" charset="0"/>
                  <a:cs typeface="Raleway"/>
                </a:rPr>
                <a:t>40%</a:t>
              </a:r>
            </a:p>
          </p:txBody>
        </p:sp>
        <p:sp>
          <p:nvSpPr>
            <p:cNvPr id="187" name="Content Placeholder 2"/>
            <p:cNvSpPr txBox="1">
              <a:spLocks/>
            </p:cNvSpPr>
            <p:nvPr/>
          </p:nvSpPr>
          <p:spPr bwMode="auto">
            <a:xfrm flipH="1">
              <a:off x="11176634" y="8147053"/>
              <a:ext cx="1207796" cy="734514"/>
            </a:xfrm>
            <a:prstGeom prst="rect">
              <a:avLst/>
            </a:prstGeom>
            <a:noFill/>
            <a:ln>
              <a:noFill/>
            </a:ln>
          </p:spPr>
          <p:txBody>
            <a:bodyPr lIns="243785" tIns="121892" rIns="243785" bIns="121892">
              <a:normAutofit fontScale="85000" lnSpcReduction="10000"/>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a:solidFill>
                    <a:schemeClr val="bg1"/>
                  </a:solidFill>
                  <a:latin typeface="Raleway" pitchFamily="2" charset="0"/>
                  <a:cs typeface="Raleway"/>
                </a:rPr>
                <a:t>60%</a:t>
              </a:r>
            </a:p>
          </p:txBody>
        </p:sp>
        <p:sp>
          <p:nvSpPr>
            <p:cNvPr id="188" name="Content Placeholder 2"/>
            <p:cNvSpPr txBox="1">
              <a:spLocks/>
            </p:cNvSpPr>
            <p:nvPr/>
          </p:nvSpPr>
          <p:spPr bwMode="auto">
            <a:xfrm flipH="1">
              <a:off x="11191041" y="8852003"/>
              <a:ext cx="1207796" cy="734514"/>
            </a:xfrm>
            <a:prstGeom prst="rect">
              <a:avLst/>
            </a:prstGeom>
            <a:noFill/>
            <a:ln>
              <a:noFill/>
            </a:ln>
          </p:spPr>
          <p:txBody>
            <a:bodyPr lIns="243785" tIns="121892" rIns="243785" bIns="121892">
              <a:normAutofit fontScale="85000" lnSpcReduction="10000"/>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a:solidFill>
                    <a:schemeClr val="bg1"/>
                  </a:solidFill>
                  <a:latin typeface="Raleway" pitchFamily="2" charset="0"/>
                  <a:cs typeface="Raleway"/>
                </a:rPr>
                <a:t>80%</a:t>
              </a:r>
            </a:p>
          </p:txBody>
        </p:sp>
        <p:sp>
          <p:nvSpPr>
            <p:cNvPr id="189" name="Content Placeholder 2"/>
            <p:cNvSpPr txBox="1">
              <a:spLocks/>
            </p:cNvSpPr>
            <p:nvPr/>
          </p:nvSpPr>
          <p:spPr bwMode="auto">
            <a:xfrm flipH="1">
              <a:off x="10944836" y="9500462"/>
              <a:ext cx="1454001" cy="734514"/>
            </a:xfrm>
            <a:prstGeom prst="rect">
              <a:avLst/>
            </a:prstGeom>
            <a:noFill/>
            <a:ln>
              <a:noFill/>
            </a:ln>
          </p:spPr>
          <p:txBody>
            <a:bodyPr lIns="243785" tIns="121892" rIns="243785" bIns="121892">
              <a:norm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2700" dirty="0">
                  <a:solidFill>
                    <a:schemeClr val="bg1"/>
                  </a:solidFill>
                  <a:latin typeface="Raleway" pitchFamily="2" charset="0"/>
                  <a:cs typeface="Raleway"/>
                </a:rPr>
                <a:t>100%</a:t>
              </a:r>
            </a:p>
          </p:txBody>
        </p:sp>
      </p:grpSp>
      <p:sp>
        <p:nvSpPr>
          <p:cNvPr id="59" name="TextBox 58"/>
          <p:cNvSpPr txBox="1"/>
          <p:nvPr/>
        </p:nvSpPr>
        <p:spPr>
          <a:xfrm>
            <a:off x="1569748" y="6238400"/>
            <a:ext cx="6485146" cy="6055312"/>
          </a:xfrm>
          <a:prstGeom prst="rect">
            <a:avLst/>
          </a:prstGeom>
          <a:noFill/>
        </p:spPr>
        <p:txBody>
          <a:bodyPr wrap="square" rtlCol="0">
            <a:spAutoFit/>
          </a:bodyPr>
          <a:lstStyle/>
          <a:p>
            <a:pPr algn="just">
              <a:lnSpc>
                <a:spcPct val="130000"/>
              </a:lnSpc>
            </a:pPr>
            <a:r>
              <a:rPr lang="en-US" sz="2000" dirty="0">
                <a:solidFill>
                  <a:srgbClr val="000000"/>
                </a:solidFill>
                <a:latin typeface="Raleway" pitchFamily="2" charset="0"/>
                <a:cs typeface="Raleway Light"/>
              </a:rPr>
              <a:t>Pushing the technology at the service of older citizens (increasing digital skills, protecting against cyber-threats, and promoting digital innovation in health, mobility and environment) and of an open, democratic and sustainable society (fighting online disinformation and promoting diverse and reliable content in the media).</a:t>
            </a:r>
          </a:p>
          <a:p>
            <a:pPr algn="just">
              <a:lnSpc>
                <a:spcPct val="130000"/>
              </a:lnSpc>
            </a:pPr>
            <a:endParaRPr lang="en-US" sz="2000" dirty="0">
              <a:solidFill>
                <a:srgbClr val="000000"/>
              </a:solidFill>
              <a:latin typeface="Raleway" pitchFamily="2" charset="0"/>
              <a:cs typeface="Raleway Light"/>
            </a:endParaRPr>
          </a:p>
          <a:p>
            <a:pPr algn="just">
              <a:lnSpc>
                <a:spcPct val="130000"/>
              </a:lnSpc>
            </a:pPr>
            <a:r>
              <a:rPr lang="en-US" sz="2000" dirty="0">
                <a:solidFill>
                  <a:srgbClr val="000000"/>
                </a:solidFill>
                <a:latin typeface="Raleway" pitchFamily="2" charset="0"/>
                <a:cs typeface="Raleway Light"/>
              </a:rPr>
              <a:t>Promoting digital transition by creating, supporting and promoting innovative initiatives and solutions for the change in adult education, as it contributes to empowering adults and the elderly in terms of quality of life related to the rational use of medicines and autonomy (lifestyle and leisure, access to information, health care and education).</a:t>
            </a:r>
          </a:p>
        </p:txBody>
      </p:sp>
      <p:sp>
        <p:nvSpPr>
          <p:cNvPr id="58" name="TextBox 57">
            <a:extLst>
              <a:ext uri="{FF2B5EF4-FFF2-40B4-BE49-F238E27FC236}">
                <a16:creationId xmlns:a16="http://schemas.microsoft.com/office/drawing/2014/main" id="{54C98C6E-99DF-47A4-A390-533155419CD6}"/>
              </a:ext>
            </a:extLst>
          </p:cNvPr>
          <p:cNvSpPr txBox="1"/>
          <p:nvPr/>
        </p:nvSpPr>
        <p:spPr>
          <a:xfrm>
            <a:off x="1615184" y="595215"/>
            <a:ext cx="12359701" cy="1015663"/>
          </a:xfrm>
          <a:prstGeom prst="rect">
            <a:avLst/>
          </a:prstGeom>
          <a:noFill/>
        </p:spPr>
        <p:txBody>
          <a:bodyPr wrap="square" rtlCol="0">
            <a:spAutoFit/>
          </a:bodyPr>
          <a:lstStyle/>
          <a:p>
            <a:r>
              <a:rPr lang="en-GB" sz="6000" b="1" dirty="0">
                <a:solidFill>
                  <a:schemeClr val="tx2"/>
                </a:solidFill>
                <a:latin typeface="Raleway" pitchFamily="2" charset="0"/>
                <a:cs typeface="Raleway"/>
              </a:rPr>
              <a:t>Project - </a:t>
            </a:r>
            <a:r>
              <a:rPr lang="en-GB" sz="6000" dirty="0">
                <a:solidFill>
                  <a:schemeClr val="tx2"/>
                </a:solidFill>
                <a:latin typeface="Raleway" pitchFamily="2" charset="0"/>
                <a:cs typeface="Raleway"/>
              </a:rPr>
              <a:t>Goals</a:t>
            </a:r>
          </a:p>
        </p:txBody>
      </p:sp>
      <p:grpSp>
        <p:nvGrpSpPr>
          <p:cNvPr id="60" name="Group 59">
            <a:extLst>
              <a:ext uri="{FF2B5EF4-FFF2-40B4-BE49-F238E27FC236}">
                <a16:creationId xmlns:a16="http://schemas.microsoft.com/office/drawing/2014/main" id="{9AD83042-4DC9-4504-87EB-BBA86B333A4A}"/>
              </a:ext>
            </a:extLst>
          </p:cNvPr>
          <p:cNvGrpSpPr/>
          <p:nvPr/>
        </p:nvGrpSpPr>
        <p:grpSpPr>
          <a:xfrm>
            <a:off x="1730736" y="1783761"/>
            <a:ext cx="2738812" cy="73150"/>
            <a:chOff x="1775295" y="2028842"/>
            <a:chExt cx="3631535" cy="45719"/>
          </a:xfrm>
        </p:grpSpPr>
        <p:sp>
          <p:nvSpPr>
            <p:cNvPr id="61" name="Rectangle 60">
              <a:extLst>
                <a:ext uri="{FF2B5EF4-FFF2-40B4-BE49-F238E27FC236}">
                  <a16:creationId xmlns:a16="http://schemas.microsoft.com/office/drawing/2014/main" id="{E7153935-873C-4541-B4AE-DD5ED0562412}"/>
                </a:ext>
              </a:extLst>
            </p:cNvPr>
            <p:cNvSpPr/>
            <p:nvPr/>
          </p:nvSpPr>
          <p:spPr>
            <a:xfrm flipV="1">
              <a:off x="1775295" y="2028842"/>
              <a:ext cx="54035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64" name="Rectangle 63">
              <a:extLst>
                <a:ext uri="{FF2B5EF4-FFF2-40B4-BE49-F238E27FC236}">
                  <a16:creationId xmlns:a16="http://schemas.microsoft.com/office/drawing/2014/main" id="{130C150A-7787-4675-B1C7-1A8798540699}"/>
                </a:ext>
              </a:extLst>
            </p:cNvPr>
            <p:cNvSpPr/>
            <p:nvPr/>
          </p:nvSpPr>
          <p:spPr>
            <a:xfrm flipV="1">
              <a:off x="2390858" y="2028842"/>
              <a:ext cx="540353"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66" name="Rectangle 65">
              <a:extLst>
                <a:ext uri="{FF2B5EF4-FFF2-40B4-BE49-F238E27FC236}">
                  <a16:creationId xmlns:a16="http://schemas.microsoft.com/office/drawing/2014/main" id="{6B30E098-6B79-4E64-B719-6E1ED3D68234}"/>
                </a:ext>
              </a:extLst>
            </p:cNvPr>
            <p:cNvSpPr/>
            <p:nvPr/>
          </p:nvSpPr>
          <p:spPr>
            <a:xfrm flipV="1">
              <a:off x="3025596" y="2028842"/>
              <a:ext cx="540353"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67" name="Rectangle 66">
              <a:extLst>
                <a:ext uri="{FF2B5EF4-FFF2-40B4-BE49-F238E27FC236}">
                  <a16:creationId xmlns:a16="http://schemas.microsoft.com/office/drawing/2014/main" id="{776275E8-D01A-4D7A-A847-DEA65CE9B3C7}"/>
                </a:ext>
              </a:extLst>
            </p:cNvPr>
            <p:cNvSpPr/>
            <p:nvPr/>
          </p:nvSpPr>
          <p:spPr>
            <a:xfrm flipV="1">
              <a:off x="3641289" y="2028842"/>
              <a:ext cx="540353"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68" name="Rectangle 67">
              <a:extLst>
                <a:ext uri="{FF2B5EF4-FFF2-40B4-BE49-F238E27FC236}">
                  <a16:creationId xmlns:a16="http://schemas.microsoft.com/office/drawing/2014/main" id="{2EB05A34-8F6D-4199-AD77-B2458194F745}"/>
                </a:ext>
              </a:extLst>
            </p:cNvPr>
            <p:cNvSpPr/>
            <p:nvPr/>
          </p:nvSpPr>
          <p:spPr>
            <a:xfrm flipV="1">
              <a:off x="4256852" y="2028842"/>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sp>
          <p:nvSpPr>
            <p:cNvPr id="69" name="Rectangle 68">
              <a:extLst>
                <a:ext uri="{FF2B5EF4-FFF2-40B4-BE49-F238E27FC236}">
                  <a16:creationId xmlns:a16="http://schemas.microsoft.com/office/drawing/2014/main" id="{7E6A3C74-B766-4E35-9D8D-E234D7C7AAE4}"/>
                </a:ext>
              </a:extLst>
            </p:cNvPr>
            <p:cNvSpPr/>
            <p:nvPr/>
          </p:nvSpPr>
          <p:spPr>
            <a:xfrm flipV="1">
              <a:off x="4866477" y="2028842"/>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latin typeface="Raleway" pitchFamily="2" charset="0"/>
              </a:endParaRPr>
            </a:p>
          </p:txBody>
        </p:sp>
      </p:grpSp>
      <p:sp>
        <p:nvSpPr>
          <p:cNvPr id="70" name="TextBox 69">
            <a:extLst>
              <a:ext uri="{FF2B5EF4-FFF2-40B4-BE49-F238E27FC236}">
                <a16:creationId xmlns:a16="http://schemas.microsoft.com/office/drawing/2014/main" id="{9166926D-1CB6-494C-ACE6-142DF2EBC6FD}"/>
              </a:ext>
            </a:extLst>
          </p:cNvPr>
          <p:cNvSpPr txBox="1"/>
          <p:nvPr/>
        </p:nvSpPr>
        <p:spPr>
          <a:xfrm>
            <a:off x="1620619" y="2340337"/>
            <a:ext cx="6672755" cy="3416320"/>
          </a:xfrm>
          <a:prstGeom prst="rect">
            <a:avLst/>
          </a:prstGeom>
          <a:noFill/>
        </p:spPr>
        <p:txBody>
          <a:bodyPr wrap="square" rtlCol="0">
            <a:spAutoFit/>
          </a:bodyPr>
          <a:lstStyle/>
          <a:p>
            <a:r>
              <a:rPr lang="en-US" b="1" dirty="0">
                <a:solidFill>
                  <a:schemeClr val="accent1"/>
                </a:solidFill>
                <a:latin typeface="Raleway" pitchFamily="2" charset="0"/>
                <a:cs typeface="Raleway Light"/>
              </a:rPr>
              <a:t>The </a:t>
            </a:r>
            <a:r>
              <a:rPr lang="en-US" b="1" dirty="0" err="1">
                <a:solidFill>
                  <a:schemeClr val="accent1"/>
                </a:solidFill>
                <a:latin typeface="Raleway" pitchFamily="2" charset="0"/>
                <a:cs typeface="Raleway Light"/>
              </a:rPr>
              <a:t>SmartAgeCare</a:t>
            </a:r>
            <a:r>
              <a:rPr lang="en-US" b="1" dirty="0">
                <a:solidFill>
                  <a:schemeClr val="accent1"/>
                </a:solidFill>
                <a:latin typeface="Raleway" pitchFamily="2" charset="0"/>
                <a:cs typeface="Raleway Light"/>
              </a:rPr>
              <a:t> Project aims to be a contribute to the European Union becomes a world reference in terms of digital economy and society for the older population </a:t>
            </a:r>
            <a:endParaRPr lang="id-ID" b="1" dirty="0">
              <a:solidFill>
                <a:schemeClr val="accent1"/>
              </a:solidFill>
              <a:latin typeface="Raleway" pitchFamily="2" charset="0"/>
              <a:cs typeface="Raleway Light"/>
            </a:endParaRPr>
          </a:p>
        </p:txBody>
      </p:sp>
    </p:spTree>
    <p:extLst>
      <p:ext uri="{BB962C8B-B14F-4D97-AF65-F5344CB8AC3E}">
        <p14:creationId xmlns:p14="http://schemas.microsoft.com/office/powerpoint/2010/main" val="308165001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theme/theme1.xml><?xml version="1.0" encoding="utf-8"?>
<a:theme xmlns:a="http://schemas.openxmlformats.org/drawingml/2006/main" name="Default Theme">
  <a:themeElements>
    <a:clrScheme name="Entrepreneur - Coloured - Light">
      <a:dk1>
        <a:srgbClr val="7E7E7E"/>
      </a:dk1>
      <a:lt1>
        <a:srgbClr val="FFFFFF"/>
      </a:lt1>
      <a:dk2>
        <a:srgbClr val="041B31"/>
      </a:dk2>
      <a:lt2>
        <a:srgbClr val="FFFFFF"/>
      </a:lt2>
      <a:accent1>
        <a:srgbClr val="C42A13"/>
      </a:accent1>
      <a:accent2>
        <a:srgbClr val="F9711C"/>
      </a:accent2>
      <a:accent3>
        <a:srgbClr val="92AF27"/>
      </a:accent3>
      <a:accent4>
        <a:srgbClr val="38B28A"/>
      </a:accent4>
      <a:accent5>
        <a:srgbClr val="16749F"/>
      </a:accent5>
      <a:accent6>
        <a:srgbClr val="041B31"/>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11006</TotalTime>
  <Words>4695</Words>
  <Application>Microsoft Office PowerPoint</Application>
  <PresentationFormat>Custom</PresentationFormat>
  <Paragraphs>1063</Paragraphs>
  <Slides>18</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Arial</vt:lpstr>
      <vt:lpstr>Bebas Neue</vt:lpstr>
      <vt:lpstr>Calibri</vt:lpstr>
      <vt:lpstr>Gill Sans</vt:lpstr>
      <vt:lpstr>Lato</vt:lpstr>
      <vt:lpstr>Open Sans</vt:lpstr>
      <vt:lpstr>Raleway</vt:lpstr>
      <vt:lpstr>Raleway </vt:lpstr>
      <vt:lpstr>Raleway Black</vt:lpstr>
      <vt:lpstr>Raleway Light</vt:lpstr>
      <vt:lpstr>Raleway Regular</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Lopez</dc:creator>
  <cp:lastModifiedBy>Pavlos Pavlides</cp:lastModifiedBy>
  <cp:revision>1824</cp:revision>
  <dcterms:created xsi:type="dcterms:W3CDTF">2014-11-12T21:47:38Z</dcterms:created>
  <dcterms:modified xsi:type="dcterms:W3CDTF">2024-05-09T09:01:34Z</dcterms:modified>
</cp:coreProperties>
</file>